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60" r:id="rId1"/>
  </p:sldMasterIdLst>
  <p:sldIdLst>
    <p:sldId id="256" r:id="rId2"/>
    <p:sldId id="265" r:id="rId3"/>
    <p:sldId id="266" r:id="rId4"/>
    <p:sldId id="267" r:id="rId5"/>
    <p:sldId id="268" r:id="rId6"/>
    <p:sldId id="269" r:id="rId7"/>
    <p:sldId id="270" r:id="rId8"/>
    <p:sldId id="271" r:id="rId9"/>
    <p:sldId id="272" r:id="rId10"/>
    <p:sldId id="273" r:id="rId11"/>
    <p:sldId id="274" r:id="rId12"/>
    <p:sldId id="275" r:id="rId13"/>
    <p:sldId id="276" r:id="rId14"/>
    <p:sldId id="277" r:id="rId15"/>
  </p:sldIdLst>
  <p:sldSz cx="9144000" cy="6858000" type="screen4x3"/>
  <p:notesSz cx="6858000" cy="9144000"/>
  <p:defaultText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380"/>
    <p:restoredTop sz="94660"/>
  </p:normalViewPr>
  <p:slideViewPr>
    <p:cSldViewPr>
      <p:cViewPr varScale="1">
        <p:scale>
          <a:sx n="66" d="100"/>
          <a:sy n="66" d="100"/>
        </p:scale>
        <p:origin x="-996" y="-10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شريحة عنوان">
    <p:spTree>
      <p:nvGrpSpPr>
        <p:cNvPr id="1" name=""/>
        <p:cNvGrpSpPr/>
        <p:nvPr/>
      </p:nvGrpSpPr>
      <p:grpSpPr>
        <a:xfrm>
          <a:off x="0" y="0"/>
          <a:ext cx="0" cy="0"/>
          <a:chOff x="0" y="0"/>
          <a:chExt cx="0" cy="0"/>
        </a:xfrm>
      </p:grpSpPr>
      <p:sp>
        <p:nvSpPr>
          <p:cNvPr id="23" name="مستطيل 22"/>
          <p:cNvSpPr/>
          <p:nvPr/>
        </p:nvSpPr>
        <p:spPr>
          <a:xfrm flipV="1">
            <a:off x="5410182" y="3810000"/>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4" name="مستطيل 23"/>
          <p:cNvSpPr/>
          <p:nvPr/>
        </p:nvSpPr>
        <p:spPr>
          <a:xfrm flipV="1">
            <a:off x="5410200" y="3897010"/>
            <a:ext cx="3733801" cy="192024"/>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5" name="مستطيل 24"/>
          <p:cNvSpPr/>
          <p:nvPr/>
        </p:nvSpPr>
        <p:spPr>
          <a:xfrm flipV="1">
            <a:off x="5410200" y="4115167"/>
            <a:ext cx="3733801"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6" name="مستطيل 25"/>
          <p:cNvSpPr/>
          <p:nvPr/>
        </p:nvSpPr>
        <p:spPr>
          <a:xfrm flipV="1">
            <a:off x="5410200" y="4164403"/>
            <a:ext cx="1965960" cy="18288"/>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مستطيل 26"/>
          <p:cNvSpPr/>
          <p:nvPr/>
        </p:nvSpPr>
        <p:spPr>
          <a:xfrm flipV="1">
            <a:off x="5410200" y="4199572"/>
            <a:ext cx="1965960"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0" name="مستطيل مستدير الزوايا 29"/>
          <p:cNvSpPr/>
          <p:nvPr/>
        </p:nvSpPr>
        <p:spPr bwMode="white">
          <a:xfrm>
            <a:off x="5410200" y="3962400"/>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1" name="مستطيل مستدير الزوايا 30"/>
          <p:cNvSpPr/>
          <p:nvPr/>
        </p:nvSpPr>
        <p:spPr bwMode="white">
          <a:xfrm>
            <a:off x="7376507" y="406098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مستطيل 6"/>
          <p:cNvSpPr/>
          <p:nvPr/>
        </p:nvSpPr>
        <p:spPr>
          <a:xfrm>
            <a:off x="1" y="3649662"/>
            <a:ext cx="9144000"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مستطيل 9"/>
          <p:cNvSpPr/>
          <p:nvPr/>
        </p:nvSpPr>
        <p:spPr>
          <a:xfrm>
            <a:off x="0" y="3675527"/>
            <a:ext cx="9144001" cy="14067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مستطيل 10"/>
          <p:cNvSpPr/>
          <p:nvPr/>
        </p:nvSpPr>
        <p:spPr>
          <a:xfrm flipV="1">
            <a:off x="6414051" y="3643090"/>
            <a:ext cx="2729950" cy="248432"/>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مستطيل 18"/>
          <p:cNvSpPr/>
          <p:nvPr/>
        </p:nvSpPr>
        <p:spPr>
          <a:xfrm>
            <a:off x="0" y="0"/>
            <a:ext cx="9144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عنوان 7"/>
          <p:cNvSpPr>
            <a:spLocks noGrp="1"/>
          </p:cNvSpPr>
          <p:nvPr>
            <p:ph type="ctrTitle"/>
          </p:nvPr>
        </p:nvSpPr>
        <p:spPr>
          <a:xfrm>
            <a:off x="457200" y="2401887"/>
            <a:ext cx="8458200" cy="1470025"/>
          </a:xfrm>
        </p:spPr>
        <p:txBody>
          <a:bodyPr anchor="b"/>
          <a:lstStyle>
            <a:lvl1pPr>
              <a:defRPr sz="4400">
                <a:solidFill>
                  <a:schemeClr val="bg1"/>
                </a:solidFill>
              </a:defRPr>
            </a:lvl1pPr>
          </a:lstStyle>
          <a:p>
            <a:r>
              <a:rPr kumimoji="0" lang="ar-SA" smtClean="0"/>
              <a:t>انقر لتحرير نمط العنوان الرئيسي</a:t>
            </a:r>
            <a:endParaRPr kumimoji="0" lang="en-US"/>
          </a:p>
        </p:txBody>
      </p:sp>
      <p:sp>
        <p:nvSpPr>
          <p:cNvPr id="9" name="عنوان فرعي 8"/>
          <p:cNvSpPr>
            <a:spLocks noGrp="1"/>
          </p:cNvSpPr>
          <p:nvPr>
            <p:ph type="subTitle" idx="1"/>
          </p:nvPr>
        </p:nvSpPr>
        <p:spPr>
          <a:xfrm>
            <a:off x="457200" y="3899938"/>
            <a:ext cx="495300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ar-SA" smtClean="0"/>
              <a:t>انقر لتحرير نمط العنوان الثانوي الرئيسي</a:t>
            </a:r>
            <a:endParaRPr kumimoji="0" lang="en-US"/>
          </a:p>
        </p:txBody>
      </p:sp>
      <p:sp>
        <p:nvSpPr>
          <p:cNvPr id="28" name="عنصر نائب للتاريخ 27"/>
          <p:cNvSpPr>
            <a:spLocks noGrp="1"/>
          </p:cNvSpPr>
          <p:nvPr>
            <p:ph type="dt" sz="half" idx="10"/>
          </p:nvPr>
        </p:nvSpPr>
        <p:spPr>
          <a:xfrm>
            <a:off x="6705600" y="4206240"/>
            <a:ext cx="960120" cy="457200"/>
          </a:xfrm>
        </p:spPr>
        <p:txBody>
          <a:bodyPr/>
          <a:lstStyle/>
          <a:p>
            <a:fld id="{7B303944-D35A-4F47-886C-7914E56490C7}" type="datetimeFigureOut">
              <a:rPr lang="ar-IQ" smtClean="0"/>
              <a:t>04/04/1440</a:t>
            </a:fld>
            <a:endParaRPr lang="ar-IQ"/>
          </a:p>
        </p:txBody>
      </p:sp>
      <p:sp>
        <p:nvSpPr>
          <p:cNvPr id="17" name="عنصر نائب للتذييل 16"/>
          <p:cNvSpPr>
            <a:spLocks noGrp="1"/>
          </p:cNvSpPr>
          <p:nvPr>
            <p:ph type="ftr" sz="quarter" idx="11"/>
          </p:nvPr>
        </p:nvSpPr>
        <p:spPr>
          <a:xfrm>
            <a:off x="5410200" y="4205288"/>
            <a:ext cx="1295400" cy="457200"/>
          </a:xfrm>
        </p:spPr>
        <p:txBody>
          <a:bodyPr/>
          <a:lstStyle/>
          <a:p>
            <a:endParaRPr lang="ar-IQ"/>
          </a:p>
        </p:txBody>
      </p:sp>
      <p:sp>
        <p:nvSpPr>
          <p:cNvPr id="29" name="عنصر نائب لرقم الشريحة 28"/>
          <p:cNvSpPr>
            <a:spLocks noGrp="1"/>
          </p:cNvSpPr>
          <p:nvPr>
            <p:ph type="sldNum" sz="quarter" idx="12"/>
          </p:nvPr>
        </p:nvSpPr>
        <p:spPr>
          <a:xfrm>
            <a:off x="8320088" y="1136"/>
            <a:ext cx="747712" cy="365760"/>
          </a:xfrm>
        </p:spPr>
        <p:txBody>
          <a:bodyPr/>
          <a:lstStyle>
            <a:lvl1pPr algn="r">
              <a:defRPr sz="1800">
                <a:solidFill>
                  <a:schemeClr val="bg1"/>
                </a:solidFill>
              </a:defRPr>
            </a:lvl1pPr>
          </a:lstStyle>
          <a:p>
            <a:fld id="{80652060-F689-4268-BB4C-E50DC14DD4EA}" type="slidenum">
              <a:rPr lang="ar-IQ" smtClean="0"/>
              <a:t>‹#›</a:t>
            </a:fld>
            <a:endParaRPr lang="ar-IQ"/>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p>
            <a:fld id="{7B303944-D35A-4F47-886C-7914E56490C7}" type="datetimeFigureOut">
              <a:rPr lang="ar-IQ" smtClean="0"/>
              <a:t>04/04/1440</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80652060-F689-4268-BB4C-E50DC14DD4EA}" type="slidenum">
              <a:rPr lang="ar-IQ" smtClean="0"/>
              <a:t>‹#›</a:t>
            </a:fld>
            <a:endParaRPr lang="ar-IQ"/>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781800" y="1143000"/>
            <a:ext cx="1905000" cy="5486400"/>
          </a:xfrm>
        </p:spPr>
        <p:txBody>
          <a:bodyPr vert="eaVert"/>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a:xfrm>
            <a:off x="457200" y="1143000"/>
            <a:ext cx="6248400" cy="5486400"/>
          </a:xfrm>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p>
            <a:fld id="{7B303944-D35A-4F47-886C-7914E56490C7}" type="datetimeFigureOut">
              <a:rPr lang="ar-IQ" smtClean="0"/>
              <a:t>04/04/1440</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80652060-F689-4268-BB4C-E50DC14DD4EA}" type="slidenum">
              <a:rPr lang="ar-IQ" smtClean="0"/>
              <a:t>‹#›</a:t>
            </a:fld>
            <a:endParaRPr lang="ar-IQ"/>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kumimoji="0" lang="ar-SA" smtClean="0"/>
              <a:t>انقر لتحرير نمط العنوان الرئيسي</a:t>
            </a:r>
            <a:endParaRPr kumimoji="0" lang="en-US"/>
          </a:p>
        </p:txBody>
      </p:sp>
      <p:sp>
        <p:nvSpPr>
          <p:cNvPr id="3" name="عنصر نائب للمحتوى 2"/>
          <p:cNvSpPr>
            <a:spLocks noGrp="1"/>
          </p:cNvSpPr>
          <p:nvPr>
            <p:ph idx="1"/>
          </p:nvPr>
        </p:nvSpPr>
        <p:spPr/>
        <p:txBody>
          <a:body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p>
            <a:fld id="{7B303944-D35A-4F47-886C-7914E56490C7}" type="datetimeFigureOut">
              <a:rPr lang="ar-IQ" smtClean="0"/>
              <a:t>04/04/1440</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80652060-F689-4268-BB4C-E50DC14DD4EA}" type="slidenum">
              <a:rPr lang="ar-IQ" smtClean="0"/>
              <a:t>‹#›</a:t>
            </a:fld>
            <a:endParaRPr lang="ar-IQ"/>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1981200"/>
            <a:ext cx="7772400" cy="1362075"/>
          </a:xfrm>
        </p:spPr>
        <p:txBody>
          <a:bodyPr anchor="b">
            <a:noAutofit/>
          </a:bodyPr>
          <a:lstStyle>
            <a:lvl1pPr algn="l">
              <a:buNone/>
              <a:defRPr sz="4300" b="1" cap="none" baseline="0">
                <a:ln w="12700">
                  <a:solidFill>
                    <a:schemeClr val="accent2">
                      <a:shade val="90000"/>
                      <a:satMod val="150000"/>
                    </a:schemeClr>
                  </a:solidFill>
                </a:ln>
                <a:solidFill>
                  <a:srgbClr val="FFFFFF"/>
                </a:solidFill>
                <a:effectLst>
                  <a:outerShdw blurRad="38100" dist="38100" dir="5400000" algn="tl" rotWithShape="0">
                    <a:srgbClr val="000000">
                      <a:alpha val="25000"/>
                    </a:srgbClr>
                  </a:outerShdw>
                </a:effectLst>
              </a:defRPr>
            </a:lvl1pPr>
          </a:lstStyle>
          <a:p>
            <a:r>
              <a:rPr kumimoji="0" lang="ar-SA" smtClean="0"/>
              <a:t>انقر لتحرير نمط العنوان الرئيسي</a:t>
            </a:r>
            <a:endParaRPr kumimoji="0" lang="en-US"/>
          </a:p>
        </p:txBody>
      </p:sp>
      <p:sp>
        <p:nvSpPr>
          <p:cNvPr id="3" name="عنصر نائب للنص 2"/>
          <p:cNvSpPr>
            <a:spLocks noGrp="1"/>
          </p:cNvSpPr>
          <p:nvPr>
            <p:ph type="body" idx="1"/>
          </p:nvPr>
        </p:nvSpPr>
        <p:spPr>
          <a:xfrm>
            <a:off x="722313" y="3367088"/>
            <a:ext cx="7772400" cy="1509712"/>
          </a:xfr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7B303944-D35A-4F47-886C-7914E56490C7}" type="datetimeFigureOut">
              <a:rPr lang="ar-IQ" smtClean="0"/>
              <a:t>04/04/1440</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80652060-F689-4268-BB4C-E50DC14DD4EA}" type="slidenum">
              <a:rPr lang="ar-IQ" smtClean="0"/>
              <a:t>‹#›</a:t>
            </a:fld>
            <a:endParaRPr lang="ar-IQ"/>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kumimoji="0" lang="ar-SA" smtClean="0"/>
              <a:t>انقر لتحرير نمط العنوان الرئيسي</a:t>
            </a:r>
            <a:endParaRPr kumimoji="0" lang="en-US"/>
          </a:p>
        </p:txBody>
      </p:sp>
      <p:sp>
        <p:nvSpPr>
          <p:cNvPr id="3" name="عنصر نائب للمحتوى 2"/>
          <p:cNvSpPr>
            <a:spLocks noGrp="1"/>
          </p:cNvSpPr>
          <p:nvPr>
            <p:ph sz="half" idx="1"/>
          </p:nvPr>
        </p:nvSpPr>
        <p:spPr>
          <a:xfrm>
            <a:off x="457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محتوى 3"/>
          <p:cNvSpPr>
            <a:spLocks noGrp="1"/>
          </p:cNvSpPr>
          <p:nvPr>
            <p:ph sz="half" idx="2"/>
          </p:nvPr>
        </p:nvSpPr>
        <p:spPr>
          <a:xfrm>
            <a:off x="4648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عنصر نائب للتاريخ 4"/>
          <p:cNvSpPr>
            <a:spLocks noGrp="1"/>
          </p:cNvSpPr>
          <p:nvPr>
            <p:ph type="dt" sz="half" idx="10"/>
          </p:nvPr>
        </p:nvSpPr>
        <p:spPr/>
        <p:txBody>
          <a:bodyPr/>
          <a:lstStyle/>
          <a:p>
            <a:fld id="{7B303944-D35A-4F47-886C-7914E56490C7}" type="datetimeFigureOut">
              <a:rPr lang="ar-IQ" smtClean="0"/>
              <a:t>04/04/1440</a:t>
            </a:fld>
            <a:endParaRPr lang="ar-IQ"/>
          </a:p>
        </p:txBody>
      </p:sp>
      <p:sp>
        <p:nvSpPr>
          <p:cNvPr id="6" name="عنصر نائب للتذييل 5"/>
          <p:cNvSpPr>
            <a:spLocks noGrp="1"/>
          </p:cNvSpPr>
          <p:nvPr>
            <p:ph type="ftr" sz="quarter" idx="11"/>
          </p:nvPr>
        </p:nvSpPr>
        <p:spPr/>
        <p:txBody>
          <a:bodyPr/>
          <a:lstStyle/>
          <a:p>
            <a:endParaRPr lang="ar-IQ"/>
          </a:p>
        </p:txBody>
      </p:sp>
      <p:sp>
        <p:nvSpPr>
          <p:cNvPr id="7" name="عنصر نائب لرقم الشريحة 6"/>
          <p:cNvSpPr>
            <a:spLocks noGrp="1"/>
          </p:cNvSpPr>
          <p:nvPr>
            <p:ph type="sldNum" sz="quarter" idx="12"/>
          </p:nvPr>
        </p:nvSpPr>
        <p:spPr/>
        <p:txBody>
          <a:bodyPr/>
          <a:lstStyle/>
          <a:p>
            <a:fld id="{80652060-F689-4268-BB4C-E50DC14DD4EA}" type="slidenum">
              <a:rPr lang="ar-IQ" smtClean="0"/>
              <a:t>‹#›</a:t>
            </a:fld>
            <a:endParaRPr lang="ar-IQ"/>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a:xfrm>
            <a:off x="381000" y="1143000"/>
            <a:ext cx="8382000" cy="1069848"/>
          </a:xfrm>
        </p:spPr>
        <p:txBody>
          <a:bodyPr anchor="ctr"/>
          <a:lstStyle>
            <a:lvl1pPr>
              <a:defRPr sz="4000" b="0" i="0" cap="none" baseline="0"/>
            </a:lvl1pPr>
          </a:lstStyle>
          <a:p>
            <a:r>
              <a:rPr kumimoji="0" lang="ar-SA" smtClean="0"/>
              <a:t>انقر لتحرير نمط العنوان الرئيسي</a:t>
            </a:r>
            <a:endParaRPr kumimoji="0" lang="en-US"/>
          </a:p>
        </p:txBody>
      </p:sp>
      <p:sp>
        <p:nvSpPr>
          <p:cNvPr id="3" name="عنصر نائب للنص 2"/>
          <p:cNvSpPr>
            <a:spLocks noGrp="1"/>
          </p:cNvSpPr>
          <p:nvPr>
            <p:ph type="body" idx="1"/>
          </p:nvPr>
        </p:nvSpPr>
        <p:spPr>
          <a:xfrm>
            <a:off x="381000" y="2244970"/>
            <a:ext cx="4041648"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ar-SA" smtClean="0"/>
              <a:t>انقر لتحرير أنماط النص الرئيسي</a:t>
            </a:r>
          </a:p>
        </p:txBody>
      </p:sp>
      <p:sp>
        <p:nvSpPr>
          <p:cNvPr id="4" name="عنصر نائب للنص 3"/>
          <p:cNvSpPr>
            <a:spLocks noGrp="1"/>
          </p:cNvSpPr>
          <p:nvPr>
            <p:ph type="body" sz="half" idx="3"/>
          </p:nvPr>
        </p:nvSpPr>
        <p:spPr>
          <a:xfrm>
            <a:off x="4721225" y="2244970"/>
            <a:ext cx="4041775"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ar-SA" smtClean="0"/>
              <a:t>انقر لتحرير أنماط النص الرئيسي</a:t>
            </a:r>
          </a:p>
        </p:txBody>
      </p:sp>
      <p:sp>
        <p:nvSpPr>
          <p:cNvPr id="5" name="عنصر نائب للمحتوى 4"/>
          <p:cNvSpPr>
            <a:spLocks noGrp="1"/>
          </p:cNvSpPr>
          <p:nvPr>
            <p:ph sz="quarter" idx="2"/>
          </p:nvPr>
        </p:nvSpPr>
        <p:spPr>
          <a:xfrm>
            <a:off x="381000" y="2708519"/>
            <a:ext cx="4041648"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6" name="عنصر نائب للمحتوى 5"/>
          <p:cNvSpPr>
            <a:spLocks noGrp="1"/>
          </p:cNvSpPr>
          <p:nvPr>
            <p:ph sz="quarter" idx="4"/>
          </p:nvPr>
        </p:nvSpPr>
        <p:spPr>
          <a:xfrm>
            <a:off x="4718304" y="2708519"/>
            <a:ext cx="4041775"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26" name="عنصر نائب للتاريخ 25"/>
          <p:cNvSpPr>
            <a:spLocks noGrp="1"/>
          </p:cNvSpPr>
          <p:nvPr>
            <p:ph type="dt" sz="half" idx="10"/>
          </p:nvPr>
        </p:nvSpPr>
        <p:spPr/>
        <p:txBody>
          <a:bodyPr rtlCol="0"/>
          <a:lstStyle/>
          <a:p>
            <a:fld id="{7B303944-D35A-4F47-886C-7914E56490C7}" type="datetimeFigureOut">
              <a:rPr lang="ar-IQ" smtClean="0"/>
              <a:t>04/04/1440</a:t>
            </a:fld>
            <a:endParaRPr lang="ar-IQ"/>
          </a:p>
        </p:txBody>
      </p:sp>
      <p:sp>
        <p:nvSpPr>
          <p:cNvPr id="27" name="عنصر نائب لرقم الشريحة 26"/>
          <p:cNvSpPr>
            <a:spLocks noGrp="1"/>
          </p:cNvSpPr>
          <p:nvPr>
            <p:ph type="sldNum" sz="quarter" idx="11"/>
          </p:nvPr>
        </p:nvSpPr>
        <p:spPr/>
        <p:txBody>
          <a:bodyPr rtlCol="0"/>
          <a:lstStyle/>
          <a:p>
            <a:fld id="{80652060-F689-4268-BB4C-E50DC14DD4EA}" type="slidenum">
              <a:rPr lang="ar-IQ" smtClean="0"/>
              <a:t>‹#›</a:t>
            </a:fld>
            <a:endParaRPr lang="ar-IQ"/>
          </a:p>
        </p:txBody>
      </p:sp>
      <p:sp>
        <p:nvSpPr>
          <p:cNvPr id="28" name="عنصر نائب للتذييل 27"/>
          <p:cNvSpPr>
            <a:spLocks noGrp="1"/>
          </p:cNvSpPr>
          <p:nvPr>
            <p:ph type="ftr" sz="quarter" idx="12"/>
          </p:nvPr>
        </p:nvSpPr>
        <p:spPr/>
        <p:txBody>
          <a:bodyPr rtlCol="0"/>
          <a:lstStyle/>
          <a:p>
            <a:endParaRPr lang="ar-IQ"/>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1143000"/>
            <a:ext cx="8229600" cy="1069848"/>
          </a:xfrm>
        </p:spPr>
        <p:txBody>
          <a:bodyPr anchor="ctr"/>
          <a:lstStyle>
            <a:lvl1pPr>
              <a:defRPr sz="4000">
                <a:solidFill>
                  <a:schemeClr val="tx2"/>
                </a:solidFill>
              </a:defRPr>
            </a:lvl1pPr>
          </a:lstStyle>
          <a:p>
            <a:r>
              <a:rPr kumimoji="0" lang="ar-SA" smtClean="0"/>
              <a:t>انقر لتحرير نمط العنوان الرئيسي</a:t>
            </a:r>
            <a:endParaRPr kumimoji="0" lang="en-US"/>
          </a:p>
        </p:txBody>
      </p:sp>
      <p:sp>
        <p:nvSpPr>
          <p:cNvPr id="3" name="عنصر نائب للتاريخ 2"/>
          <p:cNvSpPr>
            <a:spLocks noGrp="1"/>
          </p:cNvSpPr>
          <p:nvPr>
            <p:ph type="dt" sz="half" idx="10"/>
          </p:nvPr>
        </p:nvSpPr>
        <p:spPr>
          <a:xfrm>
            <a:off x="6583680" y="612648"/>
            <a:ext cx="957264" cy="457200"/>
          </a:xfrm>
        </p:spPr>
        <p:txBody>
          <a:bodyPr/>
          <a:lstStyle/>
          <a:p>
            <a:fld id="{7B303944-D35A-4F47-886C-7914E56490C7}" type="datetimeFigureOut">
              <a:rPr lang="ar-IQ" smtClean="0"/>
              <a:t>04/04/1440</a:t>
            </a:fld>
            <a:endParaRPr lang="ar-IQ"/>
          </a:p>
        </p:txBody>
      </p:sp>
      <p:sp>
        <p:nvSpPr>
          <p:cNvPr id="4" name="عنصر نائب للتذييل 3"/>
          <p:cNvSpPr>
            <a:spLocks noGrp="1"/>
          </p:cNvSpPr>
          <p:nvPr>
            <p:ph type="ftr" sz="quarter" idx="11"/>
          </p:nvPr>
        </p:nvSpPr>
        <p:spPr>
          <a:xfrm>
            <a:off x="5257800" y="612648"/>
            <a:ext cx="1325880" cy="457200"/>
          </a:xfrm>
        </p:spPr>
        <p:txBody>
          <a:bodyPr/>
          <a:lstStyle/>
          <a:p>
            <a:endParaRPr lang="ar-IQ"/>
          </a:p>
        </p:txBody>
      </p:sp>
      <p:sp>
        <p:nvSpPr>
          <p:cNvPr id="5" name="عنصر نائب لرقم الشريحة 4"/>
          <p:cNvSpPr>
            <a:spLocks noGrp="1"/>
          </p:cNvSpPr>
          <p:nvPr>
            <p:ph type="sldNum" sz="quarter" idx="12"/>
          </p:nvPr>
        </p:nvSpPr>
        <p:spPr>
          <a:xfrm>
            <a:off x="8174736" y="2272"/>
            <a:ext cx="762000" cy="365760"/>
          </a:xfrm>
        </p:spPr>
        <p:txBody>
          <a:bodyPr/>
          <a:lstStyle/>
          <a:p>
            <a:fld id="{80652060-F689-4268-BB4C-E50DC14DD4EA}" type="slidenum">
              <a:rPr lang="ar-IQ" smtClean="0"/>
              <a:t>‹#›</a:t>
            </a:fld>
            <a:endParaRPr lang="ar-IQ"/>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7B303944-D35A-4F47-886C-7914E56490C7}" type="datetimeFigureOut">
              <a:rPr lang="ar-IQ" smtClean="0"/>
              <a:t>04/04/1440</a:t>
            </a:fld>
            <a:endParaRPr lang="ar-IQ"/>
          </a:p>
        </p:txBody>
      </p:sp>
      <p:sp>
        <p:nvSpPr>
          <p:cNvPr id="3" name="عنصر نائب للتذييل 2"/>
          <p:cNvSpPr>
            <a:spLocks noGrp="1"/>
          </p:cNvSpPr>
          <p:nvPr>
            <p:ph type="ftr" sz="quarter" idx="11"/>
          </p:nvPr>
        </p:nvSpPr>
        <p:spPr/>
        <p:txBody>
          <a:bodyPr/>
          <a:lstStyle/>
          <a:p>
            <a:endParaRPr lang="ar-IQ"/>
          </a:p>
        </p:txBody>
      </p:sp>
      <p:sp>
        <p:nvSpPr>
          <p:cNvPr id="4" name="عنصر نائب لرقم الشريحة 3"/>
          <p:cNvSpPr>
            <a:spLocks noGrp="1"/>
          </p:cNvSpPr>
          <p:nvPr>
            <p:ph type="sldNum" sz="quarter" idx="12"/>
          </p:nvPr>
        </p:nvSpPr>
        <p:spPr/>
        <p:txBody>
          <a:bodyPr/>
          <a:lstStyle/>
          <a:p>
            <a:fld id="{80652060-F689-4268-BB4C-E50DC14DD4EA}" type="slidenum">
              <a:rPr lang="ar-IQ" smtClean="0"/>
              <a:t>‹#›</a:t>
            </a:fld>
            <a:endParaRPr lang="ar-IQ"/>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5353496" y="1101970"/>
            <a:ext cx="3383280" cy="877824"/>
          </a:xfrm>
        </p:spPr>
        <p:txBody>
          <a:bodyPr anchor="b"/>
          <a:lstStyle>
            <a:lvl1pPr algn="l">
              <a:buNone/>
              <a:defRPr sz="1800" b="1"/>
            </a:lvl1pPr>
          </a:lstStyle>
          <a:p>
            <a:r>
              <a:rPr kumimoji="0" lang="ar-SA" smtClean="0"/>
              <a:t>انقر لتحرير نمط العنوان الرئيسي</a:t>
            </a:r>
            <a:endParaRPr kumimoji="0" lang="en-US"/>
          </a:p>
        </p:txBody>
      </p:sp>
      <p:sp>
        <p:nvSpPr>
          <p:cNvPr id="3" name="عنصر نائب للنص 2"/>
          <p:cNvSpPr>
            <a:spLocks noGrp="1"/>
          </p:cNvSpPr>
          <p:nvPr>
            <p:ph type="body" idx="2"/>
          </p:nvPr>
        </p:nvSpPr>
        <p:spPr>
          <a:xfrm>
            <a:off x="5353496" y="2010727"/>
            <a:ext cx="3383280" cy="4617720"/>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ar-SA" smtClean="0"/>
              <a:t>انقر لتحرير أنماط النص الرئيسي</a:t>
            </a:r>
          </a:p>
        </p:txBody>
      </p:sp>
      <p:sp>
        <p:nvSpPr>
          <p:cNvPr id="4" name="عنصر نائب للمحتوى 3"/>
          <p:cNvSpPr>
            <a:spLocks noGrp="1"/>
          </p:cNvSpPr>
          <p:nvPr>
            <p:ph sz="half" idx="1"/>
          </p:nvPr>
        </p:nvSpPr>
        <p:spPr>
          <a:xfrm>
            <a:off x="152400" y="776287"/>
            <a:ext cx="5102352" cy="5852160"/>
          </a:xfrm>
        </p:spPr>
        <p:txBody>
          <a:bodyPr/>
          <a:lstStyle>
            <a:lvl1pPr>
              <a:defRPr sz="3200"/>
            </a:lvl1pPr>
            <a:lvl2pPr>
              <a:defRPr sz="2800"/>
            </a:lvl2pPr>
            <a:lvl3pPr>
              <a:defRPr sz="2400"/>
            </a:lvl3pPr>
            <a:lvl4pPr>
              <a:defRPr sz="2000"/>
            </a:lvl4pPr>
            <a:lvl5pPr>
              <a:defRPr sz="20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عنصر نائب للتاريخ 4"/>
          <p:cNvSpPr>
            <a:spLocks noGrp="1"/>
          </p:cNvSpPr>
          <p:nvPr>
            <p:ph type="dt" sz="half" idx="10"/>
          </p:nvPr>
        </p:nvSpPr>
        <p:spPr/>
        <p:txBody>
          <a:bodyPr/>
          <a:lstStyle/>
          <a:p>
            <a:fld id="{7B303944-D35A-4F47-886C-7914E56490C7}" type="datetimeFigureOut">
              <a:rPr lang="ar-IQ" smtClean="0"/>
              <a:t>04/04/1440</a:t>
            </a:fld>
            <a:endParaRPr lang="ar-IQ"/>
          </a:p>
        </p:txBody>
      </p:sp>
      <p:sp>
        <p:nvSpPr>
          <p:cNvPr id="6" name="عنصر نائب للتذييل 5"/>
          <p:cNvSpPr>
            <a:spLocks noGrp="1"/>
          </p:cNvSpPr>
          <p:nvPr>
            <p:ph type="ftr" sz="quarter" idx="11"/>
          </p:nvPr>
        </p:nvSpPr>
        <p:spPr/>
        <p:txBody>
          <a:bodyPr/>
          <a:lstStyle/>
          <a:p>
            <a:endParaRPr lang="ar-IQ"/>
          </a:p>
        </p:txBody>
      </p:sp>
      <p:sp>
        <p:nvSpPr>
          <p:cNvPr id="7" name="عنصر نائب لرقم الشريحة 6"/>
          <p:cNvSpPr>
            <a:spLocks noGrp="1"/>
          </p:cNvSpPr>
          <p:nvPr>
            <p:ph type="sldNum" sz="quarter" idx="12"/>
          </p:nvPr>
        </p:nvSpPr>
        <p:spPr/>
        <p:txBody>
          <a:bodyPr/>
          <a:lstStyle/>
          <a:p>
            <a:fld id="{80652060-F689-4268-BB4C-E50DC14DD4EA}" type="slidenum">
              <a:rPr lang="ar-IQ" smtClean="0"/>
              <a:t>‹#›</a:t>
            </a:fld>
            <a:endParaRPr lang="ar-IQ"/>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5440434" y="1109160"/>
            <a:ext cx="586803" cy="4681637"/>
          </a:xfrm>
        </p:spPr>
        <p:txBody>
          <a:bodyPr vert="vert270" lIns="45720" tIns="0" rIns="45720" anchor="t"/>
          <a:lstStyle>
            <a:lvl1pPr algn="ctr">
              <a:buNone/>
              <a:defRPr sz="2000" b="1"/>
            </a:lvl1pPr>
          </a:lstStyle>
          <a:p>
            <a:r>
              <a:rPr kumimoji="0" lang="ar-SA" smtClean="0"/>
              <a:t>انقر لتحرير نمط العنوان الرئيسي</a:t>
            </a:r>
            <a:endParaRPr kumimoji="0" lang="en-US"/>
          </a:p>
        </p:txBody>
      </p:sp>
      <p:sp>
        <p:nvSpPr>
          <p:cNvPr id="3" name="عنصر نائب للصورة 2"/>
          <p:cNvSpPr>
            <a:spLocks noGrp="1"/>
          </p:cNvSpPr>
          <p:nvPr>
            <p:ph type="pic" idx="1"/>
          </p:nvPr>
        </p:nvSpPr>
        <p:spPr>
          <a:xfrm>
            <a:off x="403671" y="1143000"/>
            <a:ext cx="4572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ar-SA" smtClean="0"/>
              <a:t>انقر فوق الأيقونة لإضافة صورة</a:t>
            </a:r>
            <a:endParaRPr kumimoji="0" lang="en-US" dirty="0"/>
          </a:p>
        </p:txBody>
      </p:sp>
      <p:sp>
        <p:nvSpPr>
          <p:cNvPr id="4" name="عنصر نائب للنص 3"/>
          <p:cNvSpPr>
            <a:spLocks noGrp="1"/>
          </p:cNvSpPr>
          <p:nvPr>
            <p:ph type="body" sz="half" idx="2"/>
          </p:nvPr>
        </p:nvSpPr>
        <p:spPr>
          <a:xfrm>
            <a:off x="6088443" y="3274308"/>
            <a:ext cx="2590800" cy="2516489"/>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7B303944-D35A-4F47-886C-7914E56490C7}" type="datetimeFigureOut">
              <a:rPr lang="ar-IQ" smtClean="0"/>
              <a:t>04/04/1440</a:t>
            </a:fld>
            <a:endParaRPr lang="ar-IQ"/>
          </a:p>
        </p:txBody>
      </p:sp>
      <p:sp>
        <p:nvSpPr>
          <p:cNvPr id="6" name="عنصر نائب للتذييل 5"/>
          <p:cNvSpPr>
            <a:spLocks noGrp="1"/>
          </p:cNvSpPr>
          <p:nvPr>
            <p:ph type="ftr" sz="quarter" idx="11"/>
          </p:nvPr>
        </p:nvSpPr>
        <p:spPr/>
        <p:txBody>
          <a:bodyPr/>
          <a:lstStyle/>
          <a:p>
            <a:endParaRPr lang="ar-IQ"/>
          </a:p>
        </p:txBody>
      </p:sp>
      <p:sp>
        <p:nvSpPr>
          <p:cNvPr id="7" name="عنصر نائب لرقم الشريحة 6"/>
          <p:cNvSpPr>
            <a:spLocks noGrp="1"/>
          </p:cNvSpPr>
          <p:nvPr>
            <p:ph type="sldNum" sz="quarter" idx="12"/>
          </p:nvPr>
        </p:nvSpPr>
        <p:spPr/>
        <p:txBody>
          <a:bodyPr/>
          <a:lstStyle/>
          <a:p>
            <a:fld id="{80652060-F689-4268-BB4C-E50DC14DD4EA}" type="slidenum">
              <a:rPr lang="ar-IQ" smtClean="0"/>
              <a:t>‹#›</a:t>
            </a:fld>
            <a:endParaRPr lang="ar-IQ"/>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مستطيل 27"/>
          <p:cNvSpPr/>
          <p:nvPr/>
        </p:nvSpPr>
        <p:spPr>
          <a:xfrm>
            <a:off x="1" y="366818"/>
            <a:ext cx="9144000" cy="8440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مستطيل 28"/>
          <p:cNvSpPr/>
          <p:nvPr/>
        </p:nvSpPr>
        <p:spPr>
          <a:xfrm>
            <a:off x="0" y="-1"/>
            <a:ext cx="9144000" cy="310663"/>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0" name="مستطيل 29"/>
          <p:cNvSpPr/>
          <p:nvPr/>
        </p:nvSpPr>
        <p:spPr>
          <a:xfrm>
            <a:off x="0" y="308276"/>
            <a:ext cx="9144001" cy="9144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1" name="مستطيل 30"/>
          <p:cNvSpPr/>
          <p:nvPr/>
        </p:nvSpPr>
        <p:spPr>
          <a:xfrm flipV="1">
            <a:off x="5410182" y="360246"/>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مستطيل 31"/>
          <p:cNvSpPr/>
          <p:nvPr/>
        </p:nvSpPr>
        <p:spPr>
          <a:xfrm flipV="1">
            <a:off x="5410200" y="440112"/>
            <a:ext cx="3733801" cy="18003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3" name="مستطيل مستدير الزوايا 32"/>
          <p:cNvSpPr/>
          <p:nvPr/>
        </p:nvSpPr>
        <p:spPr bwMode="white">
          <a:xfrm>
            <a:off x="5407339" y="497504"/>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4" name="مستطيل مستدير الزوايا 33"/>
          <p:cNvSpPr/>
          <p:nvPr/>
        </p:nvSpPr>
        <p:spPr bwMode="white">
          <a:xfrm>
            <a:off x="7373646" y="58894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5" name="مستطيل 34"/>
          <p:cNvSpPr/>
          <p:nvPr/>
        </p:nvSpPr>
        <p:spPr bwMode="invGray">
          <a:xfrm>
            <a:off x="9084966" y="-2001"/>
            <a:ext cx="5762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6" name="مستطيل 35"/>
          <p:cNvSpPr/>
          <p:nvPr/>
        </p:nvSpPr>
        <p:spPr bwMode="invGray">
          <a:xfrm>
            <a:off x="9044481" y="-2001"/>
            <a:ext cx="27432"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7" name="مستطيل 36"/>
          <p:cNvSpPr/>
          <p:nvPr/>
        </p:nvSpPr>
        <p:spPr bwMode="invGray">
          <a:xfrm>
            <a:off x="9025428" y="-2001"/>
            <a:ext cx="9144"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8" name="مستطيل 37"/>
          <p:cNvSpPr/>
          <p:nvPr/>
        </p:nvSpPr>
        <p:spPr bwMode="invGray">
          <a:xfrm>
            <a:off x="8975423" y="-2001"/>
            <a:ext cx="27432"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9" name="مستطيل 38"/>
          <p:cNvSpPr/>
          <p:nvPr/>
        </p:nvSpPr>
        <p:spPr bwMode="invGray">
          <a:xfrm>
            <a:off x="8915677" y="380"/>
            <a:ext cx="54864"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0" name="مستطيل 39"/>
          <p:cNvSpPr/>
          <p:nvPr/>
        </p:nvSpPr>
        <p:spPr bwMode="invGray">
          <a:xfrm>
            <a:off x="8873475" y="380"/>
            <a:ext cx="9144"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عنصر نائب للعنوان 21"/>
          <p:cNvSpPr>
            <a:spLocks noGrp="1"/>
          </p:cNvSpPr>
          <p:nvPr>
            <p:ph type="title"/>
          </p:nvPr>
        </p:nvSpPr>
        <p:spPr>
          <a:xfrm>
            <a:off x="457200" y="1143000"/>
            <a:ext cx="8229600" cy="1066800"/>
          </a:xfrm>
          <a:prstGeom prst="rect">
            <a:avLst/>
          </a:prstGeom>
        </p:spPr>
        <p:txBody>
          <a:bodyPr vert="horz" anchor="ctr">
            <a:normAutofit/>
          </a:bodyPr>
          <a:lstStyle/>
          <a:p>
            <a:r>
              <a:rPr kumimoji="0" lang="ar-SA" smtClean="0"/>
              <a:t>انقر لتحرير نمط العنوان الرئيسي</a:t>
            </a:r>
            <a:endParaRPr kumimoji="0" lang="en-US"/>
          </a:p>
        </p:txBody>
      </p:sp>
      <p:sp>
        <p:nvSpPr>
          <p:cNvPr id="13" name="عنصر نائب للنص 12"/>
          <p:cNvSpPr>
            <a:spLocks noGrp="1"/>
          </p:cNvSpPr>
          <p:nvPr>
            <p:ph type="body" idx="1"/>
          </p:nvPr>
        </p:nvSpPr>
        <p:spPr>
          <a:xfrm>
            <a:off x="457200" y="2249424"/>
            <a:ext cx="8229600" cy="4325112"/>
          </a:xfrm>
          <a:prstGeom prst="rect">
            <a:avLst/>
          </a:prstGeom>
        </p:spPr>
        <p:txBody>
          <a:bodyPr vert="horz">
            <a:normAutofit/>
          </a:bodyPr>
          <a:lstStyle/>
          <a:p>
            <a:pPr lvl="0" eaLnBrk="1" latinLnBrk="0" hangingPunct="1"/>
            <a:r>
              <a:rPr kumimoji="0" lang="ar-SA" smtClean="0"/>
              <a:t>انقر لتحرير أنماط النص الرئيسي</a:t>
            </a:r>
          </a:p>
          <a:p>
            <a:pPr lvl="1" eaLnBrk="1" latinLnBrk="0" hangingPunct="1"/>
            <a:r>
              <a:rPr kumimoji="0" lang="ar-SA" smtClean="0"/>
              <a:t>المستوى الثاني</a:t>
            </a:r>
          </a:p>
          <a:p>
            <a:pPr lvl="2" eaLnBrk="1" latinLnBrk="0" hangingPunct="1"/>
            <a:r>
              <a:rPr kumimoji="0" lang="ar-SA" smtClean="0"/>
              <a:t>المستوى الثالث</a:t>
            </a:r>
          </a:p>
          <a:p>
            <a:pPr lvl="3" eaLnBrk="1" latinLnBrk="0" hangingPunct="1"/>
            <a:r>
              <a:rPr kumimoji="0" lang="ar-SA" smtClean="0"/>
              <a:t>المستوى الرابع</a:t>
            </a:r>
          </a:p>
          <a:p>
            <a:pPr lvl="4" eaLnBrk="1" latinLnBrk="0" hangingPunct="1"/>
            <a:r>
              <a:rPr kumimoji="0" lang="ar-SA" smtClean="0"/>
              <a:t>المستوى الخامس</a:t>
            </a:r>
            <a:endParaRPr kumimoji="0" lang="en-US"/>
          </a:p>
        </p:txBody>
      </p:sp>
      <p:sp>
        <p:nvSpPr>
          <p:cNvPr id="14" name="عنصر نائب للتاريخ 13"/>
          <p:cNvSpPr>
            <a:spLocks noGrp="1"/>
          </p:cNvSpPr>
          <p:nvPr>
            <p:ph type="dt" sz="half" idx="2"/>
          </p:nvPr>
        </p:nvSpPr>
        <p:spPr>
          <a:xfrm>
            <a:off x="6586536" y="612648"/>
            <a:ext cx="957264" cy="457200"/>
          </a:xfrm>
          <a:prstGeom prst="rect">
            <a:avLst/>
          </a:prstGeom>
        </p:spPr>
        <p:txBody>
          <a:bodyPr vert="horz"/>
          <a:lstStyle>
            <a:lvl1pPr algn="l" eaLnBrk="1" latinLnBrk="0" hangingPunct="1">
              <a:defRPr kumimoji="0" sz="800">
                <a:solidFill>
                  <a:schemeClr val="accent2"/>
                </a:solidFill>
              </a:defRPr>
            </a:lvl1pPr>
          </a:lstStyle>
          <a:p>
            <a:fld id="{7B303944-D35A-4F47-886C-7914E56490C7}" type="datetimeFigureOut">
              <a:rPr lang="ar-IQ" smtClean="0"/>
              <a:t>04/04/1440</a:t>
            </a:fld>
            <a:endParaRPr lang="ar-IQ"/>
          </a:p>
        </p:txBody>
      </p:sp>
      <p:sp>
        <p:nvSpPr>
          <p:cNvPr id="3" name="عنصر نائب للتذييل 2"/>
          <p:cNvSpPr>
            <a:spLocks noGrp="1"/>
          </p:cNvSpPr>
          <p:nvPr>
            <p:ph type="ftr" sz="quarter" idx="3"/>
          </p:nvPr>
        </p:nvSpPr>
        <p:spPr>
          <a:xfrm>
            <a:off x="5257800" y="612648"/>
            <a:ext cx="1325880" cy="457200"/>
          </a:xfrm>
          <a:prstGeom prst="rect">
            <a:avLst/>
          </a:prstGeom>
        </p:spPr>
        <p:txBody>
          <a:bodyPr vert="horz"/>
          <a:lstStyle>
            <a:lvl1pPr algn="r" eaLnBrk="1" latinLnBrk="0" hangingPunct="1">
              <a:defRPr kumimoji="0" sz="800">
                <a:solidFill>
                  <a:schemeClr val="accent2"/>
                </a:solidFill>
              </a:defRPr>
            </a:lvl1pPr>
          </a:lstStyle>
          <a:p>
            <a:endParaRPr lang="ar-IQ"/>
          </a:p>
        </p:txBody>
      </p:sp>
      <p:sp>
        <p:nvSpPr>
          <p:cNvPr id="23" name="عنصر نائب لرقم الشريحة 22"/>
          <p:cNvSpPr>
            <a:spLocks noGrp="1"/>
          </p:cNvSpPr>
          <p:nvPr>
            <p:ph type="sldNum" sz="quarter" idx="4"/>
          </p:nvPr>
        </p:nvSpPr>
        <p:spPr>
          <a:xfrm>
            <a:off x="8174736" y="2272"/>
            <a:ext cx="762000" cy="365760"/>
          </a:xfrm>
          <a:prstGeom prst="rect">
            <a:avLst/>
          </a:prstGeom>
        </p:spPr>
        <p:txBody>
          <a:bodyPr vert="horz" anchor="b"/>
          <a:lstStyle>
            <a:lvl1pPr algn="r" eaLnBrk="1" latinLnBrk="0" hangingPunct="1">
              <a:defRPr kumimoji="0" sz="1800">
                <a:solidFill>
                  <a:srgbClr val="FFFFFF"/>
                </a:solidFill>
              </a:defRPr>
            </a:lvl1pPr>
          </a:lstStyle>
          <a:p>
            <a:fld id="{80652060-F689-4268-BB4C-E50DC14DD4EA}" type="slidenum">
              <a:rPr lang="ar-IQ" smtClean="0"/>
              <a:t>‹#›</a:t>
            </a:fld>
            <a:endParaRPr lang="ar-IQ"/>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1" eaLnBrk="1" latinLnBrk="0" hangingPunct="1">
        <a:spcBef>
          <a:spcPct val="0"/>
        </a:spcBef>
        <a:buNone/>
        <a:defRPr kumimoji="0" sz="4000" kern="1200">
          <a:solidFill>
            <a:schemeClr val="tx2"/>
          </a:solidFill>
          <a:latin typeface="+mj-lt"/>
          <a:ea typeface="+mj-ea"/>
          <a:cs typeface="+mj-cs"/>
        </a:defRPr>
      </a:lvl1pPr>
    </p:titleStyle>
    <p:bodyStyle>
      <a:lvl1pPr marL="365760" indent="-256032" algn="r" rtl="1" eaLnBrk="1" latinLnBrk="0"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r" rtl="1" eaLnBrk="1" latinLnBrk="0"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r" rtl="1" eaLnBrk="1" latinLnBrk="0"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r" rtl="1" eaLnBrk="1" latinLnBrk="0"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r" rtl="1" eaLnBrk="1" latinLnBrk="0"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r" rtl="1"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r" rtl="1"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r" rtl="1"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r" rtl="1"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p:txBody>
          <a:bodyPr>
            <a:normAutofit/>
          </a:bodyPr>
          <a:lstStyle/>
          <a:p>
            <a:pPr algn="just" rtl="0">
              <a:lnSpc>
                <a:spcPct val="150000"/>
              </a:lnSpc>
              <a:spcAft>
                <a:spcPts val="600"/>
              </a:spcAft>
            </a:pPr>
            <a:r>
              <a:rPr lang="en-US" b="1" dirty="0" smtClean="0">
                <a:effectLst/>
                <a:latin typeface="Times New Roman"/>
                <a:ea typeface="Calibri"/>
                <a:cs typeface="Arial"/>
              </a:rPr>
              <a:t>PHARYNGEAL PARALYSIS</a:t>
            </a:r>
            <a:endParaRPr lang="en-US" sz="3600" dirty="0">
              <a:ea typeface="Calibri"/>
              <a:cs typeface="Arial"/>
            </a:endParaRPr>
          </a:p>
        </p:txBody>
      </p:sp>
      <p:sp>
        <p:nvSpPr>
          <p:cNvPr id="3" name="عنوان فرعي 2"/>
          <p:cNvSpPr>
            <a:spLocks noGrp="1"/>
          </p:cNvSpPr>
          <p:nvPr>
            <p:ph type="subTitle" idx="1"/>
          </p:nvPr>
        </p:nvSpPr>
        <p:spPr/>
        <p:txBody>
          <a:bodyPr>
            <a:normAutofit/>
          </a:bodyPr>
          <a:lstStyle/>
          <a:p>
            <a:r>
              <a:rPr lang="en-US" dirty="0" smtClean="0">
                <a:solidFill>
                  <a:schemeClr val="tx1">
                    <a:lumMod val="95000"/>
                    <a:lumOff val="5000"/>
                  </a:schemeClr>
                </a:solidFill>
                <a:latin typeface="Times New Roman" panose="02020603050405020304" pitchFamily="18" charset="0"/>
                <a:cs typeface="Times New Roman" panose="02020603050405020304" pitchFamily="18" charset="0"/>
              </a:rPr>
              <a:t>By </a:t>
            </a:r>
          </a:p>
          <a:p>
            <a:r>
              <a:rPr lang="en-US" dirty="0" smtClean="0">
                <a:solidFill>
                  <a:schemeClr val="tx1">
                    <a:lumMod val="95000"/>
                    <a:lumOff val="5000"/>
                  </a:schemeClr>
                </a:solidFill>
                <a:latin typeface="Times New Roman" panose="02020603050405020304" pitchFamily="18" charset="0"/>
                <a:cs typeface="Times New Roman" panose="02020603050405020304" pitchFamily="18" charset="0"/>
              </a:rPr>
              <a:t>Dr. Hussein </a:t>
            </a:r>
            <a:r>
              <a:rPr lang="en-US" dirty="0" err="1" smtClean="0">
                <a:solidFill>
                  <a:schemeClr val="tx1">
                    <a:lumMod val="95000"/>
                    <a:lumOff val="5000"/>
                  </a:schemeClr>
                </a:solidFill>
                <a:latin typeface="Times New Roman" panose="02020603050405020304" pitchFamily="18" charset="0"/>
                <a:cs typeface="Times New Roman" panose="02020603050405020304" pitchFamily="18" charset="0"/>
              </a:rPr>
              <a:t>AlNaji</a:t>
            </a:r>
            <a:endParaRPr lang="ar-IQ" dirty="0">
              <a:solidFill>
                <a:schemeClr val="tx1">
                  <a:lumMod val="95000"/>
                  <a:lumOff val="5000"/>
                </a:scheme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47837484"/>
      </p:ext>
    </p:extLst>
  </p:cSld>
  <p:clrMapOvr>
    <a:masterClrMapping/>
  </p:clrMapOvr>
  <p:transition spd="slow">
    <p:randomBar dir="vert"/>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251520" y="358929"/>
            <a:ext cx="8640960" cy="5803961"/>
          </a:xfrm>
          <a:prstGeom prst="rect">
            <a:avLst/>
          </a:prstGeom>
        </p:spPr>
        <p:txBody>
          <a:bodyPr wrap="square">
            <a:spAutoFit/>
          </a:bodyPr>
          <a:lstStyle/>
          <a:p>
            <a:pPr lvl="0" algn="just" rtl="0">
              <a:lnSpc>
                <a:spcPct val="150000"/>
              </a:lnSpc>
              <a:spcAft>
                <a:spcPts val="600"/>
              </a:spcAft>
            </a:pPr>
            <a:r>
              <a:rPr lang="en-US" sz="2400" dirty="0" smtClean="0">
                <a:effectLst/>
                <a:latin typeface="Times New Roman"/>
                <a:ea typeface="Calibri"/>
                <a:cs typeface="Arial"/>
              </a:rPr>
              <a:t>3. Nasogastric intubation is associated with a higher risk of pharyngeal and esophageal injury when performed in horses examined for colic. </a:t>
            </a:r>
            <a:endParaRPr lang="en-US" sz="2400" dirty="0">
              <a:ea typeface="Calibri"/>
              <a:cs typeface="Arial"/>
            </a:endParaRPr>
          </a:p>
          <a:p>
            <a:pPr lvl="0" algn="just" rtl="0">
              <a:lnSpc>
                <a:spcPct val="150000"/>
              </a:lnSpc>
              <a:spcAft>
                <a:spcPts val="600"/>
              </a:spcAft>
            </a:pPr>
            <a:r>
              <a:rPr lang="en-US" sz="2400" dirty="0" smtClean="0">
                <a:effectLst/>
                <a:latin typeface="Times New Roman"/>
                <a:ea typeface="Calibri"/>
                <a:cs typeface="Arial"/>
              </a:rPr>
              <a:t>4. Death of </a:t>
            </a:r>
            <a:r>
              <a:rPr lang="en-US" sz="2400" i="1" dirty="0" err="1" smtClean="0">
                <a:effectLst/>
                <a:latin typeface="Times New Roman"/>
                <a:ea typeface="Calibri"/>
                <a:cs typeface="Arial"/>
              </a:rPr>
              <a:t>Hypoderma</a:t>
            </a:r>
            <a:r>
              <a:rPr lang="en-US" sz="2400" i="1" dirty="0" smtClean="0">
                <a:effectLst/>
                <a:latin typeface="Times New Roman"/>
                <a:ea typeface="Calibri"/>
                <a:cs typeface="Arial"/>
              </a:rPr>
              <a:t> </a:t>
            </a:r>
            <a:r>
              <a:rPr lang="en-US" sz="2400" i="1" dirty="0" err="1" smtClean="0">
                <a:effectLst/>
                <a:latin typeface="Times New Roman"/>
                <a:ea typeface="Calibri"/>
                <a:cs typeface="Arial"/>
              </a:rPr>
              <a:t>lineatum</a:t>
            </a:r>
            <a:r>
              <a:rPr lang="en-US" sz="2400" i="1" dirty="0" smtClean="0">
                <a:effectLst/>
                <a:latin typeface="Times New Roman"/>
                <a:ea typeface="Calibri"/>
                <a:cs typeface="Arial"/>
              </a:rPr>
              <a:t> </a:t>
            </a:r>
            <a:r>
              <a:rPr lang="en-US" sz="2400" dirty="0" smtClean="0">
                <a:effectLst/>
                <a:latin typeface="Times New Roman"/>
                <a:ea typeface="Calibri"/>
                <a:cs typeface="Arial"/>
              </a:rPr>
              <a:t>larvae in the submucosa of the esophagus of cattle can cause acute local inflammation and subsequent gangrene.</a:t>
            </a:r>
            <a:endParaRPr lang="en-US" sz="2400" dirty="0">
              <a:ea typeface="Calibri"/>
              <a:cs typeface="Arial"/>
            </a:endParaRPr>
          </a:p>
          <a:p>
            <a:pPr lvl="0" algn="just" rtl="0">
              <a:lnSpc>
                <a:spcPct val="150000"/>
              </a:lnSpc>
              <a:spcAft>
                <a:spcPts val="600"/>
              </a:spcAft>
            </a:pPr>
            <a:r>
              <a:rPr lang="en-US" sz="2400" dirty="0" smtClean="0">
                <a:effectLst/>
                <a:latin typeface="Times New Roman"/>
                <a:ea typeface="Calibri"/>
                <a:cs typeface="Arial"/>
              </a:rPr>
              <a:t>5. Inflammation of the esophagus occurs commonly in many specific diseases, particularly those that cause stomatitis, but the other clinical signs of these diseases dominate those of esophagitis.</a:t>
            </a:r>
            <a:endParaRPr lang="en-US" sz="2400" dirty="0">
              <a:ea typeface="Calibri"/>
              <a:cs typeface="Arial"/>
            </a:endParaRPr>
          </a:p>
          <a:p>
            <a:pPr algn="just" rtl="0">
              <a:lnSpc>
                <a:spcPct val="150000"/>
              </a:lnSpc>
              <a:spcAft>
                <a:spcPts val="600"/>
              </a:spcAft>
            </a:pPr>
            <a:r>
              <a:rPr lang="en-US" sz="2400" dirty="0" smtClean="0">
                <a:effectLst/>
                <a:latin typeface="Times New Roman"/>
                <a:ea typeface="Calibri"/>
                <a:cs typeface="Arial"/>
              </a:rPr>
              <a:t> </a:t>
            </a:r>
            <a:endParaRPr lang="en-US" sz="2400" dirty="0">
              <a:ea typeface="Calibri"/>
              <a:cs typeface="Arial"/>
            </a:endParaRPr>
          </a:p>
        </p:txBody>
      </p:sp>
    </p:spTree>
    <p:extLst>
      <p:ext uri="{BB962C8B-B14F-4D97-AF65-F5344CB8AC3E}">
        <p14:creationId xmlns:p14="http://schemas.microsoft.com/office/powerpoint/2010/main" val="328714635"/>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251520" y="116632"/>
            <a:ext cx="8640960" cy="6571030"/>
          </a:xfrm>
          <a:prstGeom prst="rect">
            <a:avLst/>
          </a:prstGeom>
        </p:spPr>
        <p:txBody>
          <a:bodyPr wrap="square">
            <a:spAutoFit/>
          </a:bodyPr>
          <a:lstStyle/>
          <a:p>
            <a:pPr algn="just" rtl="0">
              <a:lnSpc>
                <a:spcPct val="150000"/>
              </a:lnSpc>
              <a:spcAft>
                <a:spcPts val="600"/>
              </a:spcAft>
            </a:pPr>
            <a:r>
              <a:rPr lang="en-US" sz="2400" b="1" dirty="0" smtClean="0">
                <a:effectLst/>
                <a:latin typeface="Times New Roman"/>
                <a:ea typeface="Calibri"/>
                <a:cs typeface="Arial"/>
              </a:rPr>
              <a:t>PATHOGENESIS</a:t>
            </a:r>
            <a:endParaRPr lang="en-US" sz="2400" dirty="0">
              <a:ea typeface="Calibri"/>
              <a:cs typeface="Arial"/>
            </a:endParaRPr>
          </a:p>
          <a:p>
            <a:pPr algn="just" rtl="0">
              <a:lnSpc>
                <a:spcPct val="150000"/>
              </a:lnSpc>
              <a:spcAft>
                <a:spcPts val="600"/>
              </a:spcAft>
            </a:pPr>
            <a:r>
              <a:rPr lang="en-US" sz="2400" dirty="0" smtClean="0">
                <a:effectLst/>
                <a:latin typeface="Times New Roman"/>
                <a:ea typeface="Calibri"/>
                <a:cs typeface="Arial"/>
              </a:rPr>
              <a:t>Inflammation of the esophagus combined with local edema and swelling results in a functional obstruction and difficulty in swallowing.</a:t>
            </a:r>
            <a:endParaRPr lang="en-US" sz="2400" dirty="0">
              <a:ea typeface="Calibri"/>
              <a:cs typeface="Arial"/>
            </a:endParaRPr>
          </a:p>
          <a:p>
            <a:pPr algn="just" rtl="0">
              <a:lnSpc>
                <a:spcPct val="150000"/>
              </a:lnSpc>
              <a:spcAft>
                <a:spcPts val="600"/>
              </a:spcAft>
            </a:pPr>
            <a:r>
              <a:rPr lang="en-US" sz="2400" b="1" dirty="0" smtClean="0">
                <a:effectLst/>
                <a:latin typeface="Times New Roman"/>
                <a:ea typeface="Calibri"/>
                <a:cs typeface="Arial"/>
              </a:rPr>
              <a:t>CLINICAL FINDINGS</a:t>
            </a:r>
            <a:endParaRPr lang="en-US" sz="2400" dirty="0">
              <a:ea typeface="Calibri"/>
              <a:cs typeface="Arial"/>
            </a:endParaRPr>
          </a:p>
          <a:p>
            <a:pPr algn="just" rtl="0">
              <a:lnSpc>
                <a:spcPct val="150000"/>
              </a:lnSpc>
              <a:spcAft>
                <a:spcPts val="600"/>
              </a:spcAft>
            </a:pPr>
            <a:r>
              <a:rPr lang="en-US" sz="2400" dirty="0" smtClean="0">
                <a:effectLst/>
                <a:latin typeface="Times New Roman"/>
                <a:ea typeface="Calibri"/>
                <a:cs typeface="Arial"/>
              </a:rPr>
              <a:t>In the acute esophagitis.</a:t>
            </a:r>
            <a:endParaRPr lang="en-US" sz="2400" dirty="0">
              <a:ea typeface="Calibri"/>
              <a:cs typeface="Arial"/>
            </a:endParaRPr>
          </a:p>
          <a:p>
            <a:pPr marL="342900" lvl="0" indent="-342900" algn="just" rtl="0">
              <a:lnSpc>
                <a:spcPct val="150000"/>
              </a:lnSpc>
              <a:spcAft>
                <a:spcPts val="600"/>
              </a:spcAft>
              <a:buFont typeface="+mj-lt"/>
              <a:buAutoNum type="arabicPeriod"/>
            </a:pPr>
            <a:r>
              <a:rPr lang="en-US" sz="2400" dirty="0" smtClean="0">
                <a:effectLst/>
                <a:latin typeface="Times New Roman"/>
                <a:ea typeface="Calibri"/>
                <a:cs typeface="Arial"/>
              </a:rPr>
              <a:t>There is salivation and attempts to swallow, which cause severe pain, particularly in horses. </a:t>
            </a:r>
            <a:endParaRPr lang="en-US" sz="2400" dirty="0">
              <a:ea typeface="Calibri"/>
              <a:cs typeface="Arial"/>
            </a:endParaRPr>
          </a:p>
          <a:p>
            <a:pPr marL="342900" lvl="0" indent="-342900" algn="just" rtl="0">
              <a:lnSpc>
                <a:spcPct val="150000"/>
              </a:lnSpc>
              <a:spcAft>
                <a:spcPts val="600"/>
              </a:spcAft>
              <a:buFont typeface="+mj-lt"/>
              <a:buAutoNum type="arabicPeriod"/>
            </a:pPr>
            <a:r>
              <a:rPr lang="en-US" sz="2400" dirty="0" smtClean="0">
                <a:effectLst/>
                <a:latin typeface="Times New Roman"/>
                <a:ea typeface="Calibri"/>
                <a:cs typeface="Arial"/>
              </a:rPr>
              <a:t>In some cases, attempts at swallowing are followed by regurgitation and coughing, pain, retching activities, and vigorous contractions of the cervical and abdominal muscles. </a:t>
            </a:r>
            <a:endParaRPr lang="en-US" sz="2400" dirty="0">
              <a:ea typeface="Calibri"/>
              <a:cs typeface="Arial"/>
            </a:endParaRPr>
          </a:p>
        </p:txBody>
      </p:sp>
    </p:spTree>
    <p:extLst>
      <p:ext uri="{BB962C8B-B14F-4D97-AF65-F5344CB8AC3E}">
        <p14:creationId xmlns:p14="http://schemas.microsoft.com/office/powerpoint/2010/main" val="297072714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251520" y="548680"/>
            <a:ext cx="8496944" cy="4755148"/>
          </a:xfrm>
          <a:prstGeom prst="rect">
            <a:avLst/>
          </a:prstGeom>
        </p:spPr>
        <p:txBody>
          <a:bodyPr wrap="square">
            <a:spAutoFit/>
          </a:bodyPr>
          <a:lstStyle/>
          <a:p>
            <a:pPr lvl="0" algn="just" rtl="0">
              <a:lnSpc>
                <a:spcPct val="150000"/>
              </a:lnSpc>
              <a:spcAft>
                <a:spcPts val="600"/>
              </a:spcAft>
            </a:pPr>
            <a:r>
              <a:rPr lang="en-US" sz="2400" dirty="0" smtClean="0">
                <a:effectLst/>
                <a:latin typeface="Times New Roman"/>
                <a:ea typeface="Calibri"/>
                <a:cs typeface="Arial"/>
              </a:rPr>
              <a:t>3- In specific diseases such as mucosal disease and bovine malignant catarrh, there are no obvious clinical findings of esophagitis, because the lesions are mainly erosive.</a:t>
            </a:r>
            <a:endParaRPr lang="en-US" sz="2400" dirty="0">
              <a:ea typeface="Calibri"/>
              <a:cs typeface="Arial"/>
            </a:endParaRPr>
          </a:p>
          <a:p>
            <a:pPr lvl="0" algn="just" rtl="0">
              <a:lnSpc>
                <a:spcPct val="150000"/>
              </a:lnSpc>
              <a:spcAft>
                <a:spcPts val="600"/>
              </a:spcAft>
            </a:pPr>
            <a:r>
              <a:rPr lang="en-US" sz="2400" dirty="0" smtClean="0">
                <a:effectLst/>
                <a:latin typeface="Times New Roman"/>
                <a:ea typeface="Calibri"/>
                <a:cs typeface="Arial"/>
              </a:rPr>
              <a:t>4- Endoscopy of the esophagus will usually reveal the location and severity of the lesion.</a:t>
            </a:r>
            <a:endParaRPr lang="en-US" sz="2400" dirty="0">
              <a:ea typeface="Calibri"/>
              <a:cs typeface="Arial"/>
            </a:endParaRPr>
          </a:p>
          <a:p>
            <a:pPr algn="just" rtl="0">
              <a:lnSpc>
                <a:spcPct val="150000"/>
              </a:lnSpc>
              <a:spcAft>
                <a:spcPts val="600"/>
              </a:spcAft>
            </a:pPr>
            <a:r>
              <a:rPr lang="en-US" sz="2400" b="1" dirty="0" smtClean="0">
                <a:effectLst/>
                <a:latin typeface="Times New Roman"/>
                <a:ea typeface="Calibri"/>
                <a:cs typeface="Arial"/>
              </a:rPr>
              <a:t>CLINICAL PATHOLOGY</a:t>
            </a:r>
            <a:endParaRPr lang="en-US" sz="2400" dirty="0">
              <a:ea typeface="Calibri"/>
              <a:cs typeface="Arial"/>
            </a:endParaRPr>
          </a:p>
          <a:p>
            <a:pPr algn="just" rtl="0">
              <a:lnSpc>
                <a:spcPct val="150000"/>
              </a:lnSpc>
              <a:spcAft>
                <a:spcPts val="600"/>
              </a:spcAft>
            </a:pPr>
            <a:r>
              <a:rPr lang="en-US" sz="2400" dirty="0" smtClean="0">
                <a:effectLst/>
                <a:latin typeface="Times New Roman"/>
                <a:ea typeface="Calibri"/>
                <a:cs typeface="Arial"/>
              </a:rPr>
              <a:t>In severe esophagitis of traumatic origin a marked neutrophilia can occur, suggesting active inflammation.</a:t>
            </a:r>
            <a:endParaRPr lang="en-US" sz="2400" dirty="0">
              <a:ea typeface="Calibri"/>
              <a:cs typeface="Arial"/>
            </a:endParaRPr>
          </a:p>
        </p:txBody>
      </p:sp>
    </p:spTree>
    <p:extLst>
      <p:ext uri="{BB962C8B-B14F-4D97-AF65-F5344CB8AC3E}">
        <p14:creationId xmlns:p14="http://schemas.microsoft.com/office/powerpoint/2010/main" val="3504218648"/>
      </p:ext>
    </p:extLst>
  </p:cSld>
  <p:clrMapOvr>
    <a:masterClrMapping/>
  </p:clrMapOvr>
  <p:transition spd="slow">
    <p:push dir="u"/>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251520" y="905232"/>
            <a:ext cx="8712968" cy="4688399"/>
          </a:xfrm>
          <a:prstGeom prst="rect">
            <a:avLst/>
          </a:prstGeom>
        </p:spPr>
        <p:txBody>
          <a:bodyPr wrap="square">
            <a:spAutoFit/>
          </a:bodyPr>
          <a:lstStyle/>
          <a:p>
            <a:pPr algn="just" rtl="0">
              <a:lnSpc>
                <a:spcPct val="150000"/>
              </a:lnSpc>
              <a:spcAft>
                <a:spcPts val="600"/>
              </a:spcAft>
            </a:pPr>
            <a:r>
              <a:rPr lang="en-US" sz="2400" b="1" dirty="0" smtClean="0">
                <a:effectLst/>
                <a:latin typeface="Times New Roman"/>
                <a:ea typeface="Calibri"/>
                <a:cs typeface="Arial"/>
              </a:rPr>
              <a:t>NECROPSY FINDINGS</a:t>
            </a:r>
            <a:endParaRPr lang="en-US" sz="2400" dirty="0">
              <a:ea typeface="Calibri"/>
              <a:cs typeface="Arial"/>
            </a:endParaRPr>
          </a:p>
          <a:p>
            <a:pPr algn="just" rtl="0">
              <a:lnSpc>
                <a:spcPct val="150000"/>
              </a:lnSpc>
              <a:spcAft>
                <a:spcPts val="600"/>
              </a:spcAft>
            </a:pPr>
            <a:r>
              <a:rPr lang="en-US" sz="2400" dirty="0" smtClean="0">
                <a:effectLst/>
                <a:latin typeface="Times New Roman"/>
                <a:ea typeface="Calibri"/>
                <a:cs typeface="Arial"/>
              </a:rPr>
              <a:t>Pathologic findings are restricted to those pertaining to the various specific diseases in which esophagitis occur.</a:t>
            </a:r>
            <a:endParaRPr lang="en-US" sz="2400" dirty="0" smtClean="0">
              <a:ea typeface="Calibri"/>
              <a:cs typeface="Arial"/>
            </a:endParaRPr>
          </a:p>
          <a:p>
            <a:pPr algn="just" rtl="0">
              <a:lnSpc>
                <a:spcPct val="150000"/>
              </a:lnSpc>
              <a:spcAft>
                <a:spcPts val="600"/>
              </a:spcAft>
            </a:pPr>
            <a:r>
              <a:rPr lang="en-US" sz="2400" b="1" dirty="0" smtClean="0">
                <a:effectLst/>
                <a:latin typeface="Times New Roman"/>
                <a:ea typeface="Calibri"/>
                <a:cs typeface="Arial"/>
              </a:rPr>
              <a:t>DIFFERENTIAL DIAGNOSIS</a:t>
            </a:r>
            <a:endParaRPr lang="en-US" sz="2400" dirty="0" smtClean="0">
              <a:ea typeface="Calibri"/>
              <a:cs typeface="Arial"/>
            </a:endParaRPr>
          </a:p>
          <a:p>
            <a:pPr algn="just" rtl="0">
              <a:lnSpc>
                <a:spcPct val="150000"/>
              </a:lnSpc>
              <a:spcAft>
                <a:spcPts val="600"/>
              </a:spcAft>
            </a:pPr>
            <a:r>
              <a:rPr lang="en-US" sz="2400" dirty="0" smtClean="0">
                <a:effectLst/>
                <a:latin typeface="Times New Roman"/>
                <a:ea typeface="Calibri"/>
              </a:rPr>
              <a:t> Esophagitis must be differentiated from pharyngitis, in which attempted swallowing is not as marked and coughing is more likely to occur. Palpation can also help to localize the lesion; however, pharyngitis and esophagitis usually occur together</a:t>
            </a:r>
            <a:endParaRPr lang="ar-IQ" sz="2400" dirty="0"/>
          </a:p>
        </p:txBody>
      </p:sp>
    </p:spTree>
    <p:extLst>
      <p:ext uri="{BB962C8B-B14F-4D97-AF65-F5344CB8AC3E}">
        <p14:creationId xmlns:p14="http://schemas.microsoft.com/office/powerpoint/2010/main" val="100163292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251520" y="774427"/>
            <a:ext cx="8640960" cy="4695966"/>
          </a:xfrm>
          <a:prstGeom prst="rect">
            <a:avLst/>
          </a:prstGeom>
        </p:spPr>
        <p:txBody>
          <a:bodyPr wrap="square">
            <a:spAutoFit/>
          </a:bodyPr>
          <a:lstStyle/>
          <a:p>
            <a:pPr algn="just" rtl="0">
              <a:lnSpc>
                <a:spcPct val="150000"/>
              </a:lnSpc>
              <a:spcAft>
                <a:spcPts val="600"/>
              </a:spcAft>
            </a:pPr>
            <a:r>
              <a:rPr lang="en-US" sz="2400" b="1" dirty="0" smtClean="0">
                <a:effectLst/>
                <a:latin typeface="Times New Roman"/>
                <a:ea typeface="Calibri"/>
                <a:cs typeface="Arial"/>
              </a:rPr>
              <a:t>TREATMENT</a:t>
            </a:r>
            <a:endParaRPr lang="en-US" sz="2400" dirty="0">
              <a:ea typeface="Calibri"/>
              <a:cs typeface="Arial"/>
            </a:endParaRPr>
          </a:p>
          <a:p>
            <a:pPr marL="342900" lvl="0" indent="-342900" algn="just" rtl="0">
              <a:lnSpc>
                <a:spcPct val="150000"/>
              </a:lnSpc>
              <a:spcAft>
                <a:spcPts val="600"/>
              </a:spcAft>
              <a:buFont typeface="+mj-lt"/>
              <a:buAutoNum type="arabicPeriod"/>
            </a:pPr>
            <a:r>
              <a:rPr lang="en-US" sz="2400" dirty="0" smtClean="0">
                <a:effectLst/>
                <a:latin typeface="Times New Roman"/>
                <a:ea typeface="Calibri"/>
                <a:cs typeface="Arial"/>
              </a:rPr>
              <a:t>Feed should be withheld for 2 to 3 days and fluid and electrolyte therapy can be necessary for several days. </a:t>
            </a:r>
            <a:endParaRPr lang="en-US" sz="2400" dirty="0">
              <a:ea typeface="Calibri"/>
              <a:cs typeface="Arial"/>
            </a:endParaRPr>
          </a:p>
          <a:p>
            <a:pPr marL="342900" lvl="0" indent="-342900" algn="just" rtl="0">
              <a:lnSpc>
                <a:spcPct val="150000"/>
              </a:lnSpc>
              <a:spcAft>
                <a:spcPts val="600"/>
              </a:spcAft>
              <a:buFont typeface="+mj-lt"/>
              <a:buAutoNum type="arabicPeriod"/>
            </a:pPr>
            <a:r>
              <a:rPr lang="en-US" sz="2400" dirty="0" smtClean="0">
                <a:effectLst/>
                <a:latin typeface="Times New Roman"/>
                <a:ea typeface="Calibri"/>
                <a:cs typeface="Arial"/>
              </a:rPr>
              <a:t>Parenteral antimicrobials are indicated, especially if laceration or perforation has occurred.</a:t>
            </a:r>
            <a:endParaRPr lang="en-US" sz="2400" dirty="0">
              <a:ea typeface="Calibri"/>
              <a:cs typeface="Arial"/>
            </a:endParaRPr>
          </a:p>
          <a:p>
            <a:pPr marL="342900" lvl="0" indent="-342900" algn="just" rtl="0">
              <a:lnSpc>
                <a:spcPct val="150000"/>
              </a:lnSpc>
              <a:spcAft>
                <a:spcPts val="600"/>
              </a:spcAft>
              <a:buFont typeface="+mj-lt"/>
              <a:buAutoNum type="arabicPeriod"/>
            </a:pPr>
            <a:r>
              <a:rPr lang="en-US" sz="2400" dirty="0" smtClean="0">
                <a:effectLst/>
                <a:latin typeface="Times New Roman"/>
                <a:ea typeface="Calibri"/>
                <a:cs typeface="Arial"/>
              </a:rPr>
              <a:t>Reintroduction to feed should be monitored carefully and all feed should be moistened to avoid the possible accumulation of dry feed in the esophagus, which might not be fully functional.</a:t>
            </a:r>
            <a:endParaRPr lang="en-US" sz="2400" dirty="0">
              <a:ea typeface="Calibri"/>
              <a:cs typeface="Arial"/>
            </a:endParaRPr>
          </a:p>
        </p:txBody>
      </p:sp>
    </p:spTree>
    <p:extLst>
      <p:ext uri="{BB962C8B-B14F-4D97-AF65-F5344CB8AC3E}">
        <p14:creationId xmlns:p14="http://schemas.microsoft.com/office/powerpoint/2010/main" val="1752268970"/>
      </p:ext>
    </p:extLst>
  </p:cSld>
  <p:clrMapOvr>
    <a:masterClrMapping/>
  </p:clrMapOvr>
  <p:transition spd="slow">
    <p:wipe dir="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251520" y="692696"/>
            <a:ext cx="8424936" cy="3587970"/>
          </a:xfrm>
          <a:prstGeom prst="rect">
            <a:avLst/>
          </a:prstGeom>
        </p:spPr>
        <p:txBody>
          <a:bodyPr wrap="square">
            <a:spAutoFit/>
          </a:bodyPr>
          <a:lstStyle/>
          <a:p>
            <a:pPr algn="just" rtl="0">
              <a:lnSpc>
                <a:spcPct val="150000"/>
              </a:lnSpc>
              <a:spcAft>
                <a:spcPts val="600"/>
              </a:spcAft>
            </a:pPr>
            <a:r>
              <a:rPr lang="en-US" sz="2400" b="1" dirty="0" smtClean="0">
                <a:effectLst/>
                <a:latin typeface="Times New Roman"/>
                <a:ea typeface="Calibri"/>
                <a:cs typeface="Arial"/>
              </a:rPr>
              <a:t>PHARYNGEAL PARALYSIS</a:t>
            </a:r>
            <a:endParaRPr lang="en-US" sz="2400" dirty="0">
              <a:ea typeface="Calibri"/>
              <a:cs typeface="Arial"/>
            </a:endParaRPr>
          </a:p>
          <a:p>
            <a:pPr algn="just" rtl="0">
              <a:lnSpc>
                <a:spcPct val="150000"/>
              </a:lnSpc>
              <a:spcAft>
                <a:spcPts val="600"/>
              </a:spcAft>
            </a:pPr>
            <a:r>
              <a:rPr lang="en-US" sz="2400" dirty="0" smtClean="0">
                <a:effectLst/>
                <a:latin typeface="Times New Roman"/>
                <a:ea typeface="Calibri"/>
                <a:cs typeface="Arial"/>
              </a:rPr>
              <a:t>Pharyngeal paralysis is manifested by inability to swallow and an absence of signs of pain and respiratory obstruction.</a:t>
            </a:r>
            <a:endParaRPr lang="en-US" sz="2400" dirty="0">
              <a:ea typeface="Calibri"/>
              <a:cs typeface="Arial"/>
            </a:endParaRPr>
          </a:p>
          <a:p>
            <a:pPr algn="just" rtl="0">
              <a:lnSpc>
                <a:spcPct val="150000"/>
              </a:lnSpc>
              <a:spcAft>
                <a:spcPts val="600"/>
              </a:spcAft>
            </a:pPr>
            <a:r>
              <a:rPr lang="en-US" sz="2400" b="1" dirty="0" smtClean="0">
                <a:effectLst/>
                <a:latin typeface="Times New Roman"/>
                <a:ea typeface="Calibri"/>
                <a:cs typeface="Arial"/>
              </a:rPr>
              <a:t>ETIOLOGY</a:t>
            </a:r>
            <a:endParaRPr lang="en-US" sz="2400" dirty="0">
              <a:ea typeface="Calibri"/>
              <a:cs typeface="Arial"/>
            </a:endParaRPr>
          </a:p>
          <a:p>
            <a:pPr algn="just" rtl="0">
              <a:lnSpc>
                <a:spcPct val="150000"/>
              </a:lnSpc>
              <a:spcAft>
                <a:spcPts val="600"/>
              </a:spcAft>
            </a:pPr>
            <a:r>
              <a:rPr lang="en-US" sz="2400" dirty="0" smtClean="0">
                <a:effectLst/>
                <a:latin typeface="Times New Roman"/>
                <a:ea typeface="Calibri"/>
                <a:cs typeface="Arial"/>
              </a:rPr>
              <a:t>Pharyngeal paralysis occurs sporadically, caused by peripheral nerve injury, and in some </a:t>
            </a:r>
            <a:r>
              <a:rPr lang="en-US" sz="2400" dirty="0" err="1" smtClean="0">
                <a:effectLst/>
                <a:latin typeface="Times New Roman"/>
                <a:ea typeface="Calibri"/>
                <a:cs typeface="Arial"/>
              </a:rPr>
              <a:t>encephalitides</a:t>
            </a:r>
            <a:r>
              <a:rPr lang="en-US" sz="2400" dirty="0" smtClean="0">
                <a:effectLst/>
                <a:latin typeface="Times New Roman"/>
                <a:ea typeface="Calibri"/>
                <a:cs typeface="Arial"/>
              </a:rPr>
              <a:t> with central lesions.</a:t>
            </a:r>
            <a:endParaRPr lang="en-US" sz="2400" dirty="0">
              <a:ea typeface="Calibri"/>
              <a:cs typeface="Arial"/>
            </a:endParaRPr>
          </a:p>
        </p:txBody>
      </p:sp>
    </p:spTree>
    <p:extLst>
      <p:ext uri="{BB962C8B-B14F-4D97-AF65-F5344CB8AC3E}">
        <p14:creationId xmlns:p14="http://schemas.microsoft.com/office/powerpoint/2010/main" val="963972621"/>
      </p:ext>
    </p:extLst>
  </p:cSld>
  <p:clrMapOvr>
    <a:masterClrMapping/>
  </p:clrMapOvr>
  <mc:AlternateContent xmlns:mc="http://schemas.openxmlformats.org/markup-compatibility/2006">
    <mc:Choice xmlns:p14="http://schemas.microsoft.com/office/powerpoint/2010/main" Requires="p14">
      <p:transition spd="slow" p14:dur="3400">
        <p14:reveal thruBlk="1" dir="r"/>
      </p:transition>
    </mc:Choice>
    <mc:Fallback>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251520" y="404664"/>
            <a:ext cx="5742384" cy="5062924"/>
          </a:xfrm>
          <a:prstGeom prst="rect">
            <a:avLst/>
          </a:prstGeom>
        </p:spPr>
        <p:txBody>
          <a:bodyPr wrap="square">
            <a:spAutoFit/>
          </a:bodyPr>
          <a:lstStyle/>
          <a:p>
            <a:pPr algn="just" rtl="0">
              <a:lnSpc>
                <a:spcPct val="150000"/>
              </a:lnSpc>
              <a:spcAft>
                <a:spcPts val="600"/>
              </a:spcAft>
            </a:pPr>
            <a:r>
              <a:rPr lang="en-US" sz="2400" b="1" dirty="0" smtClean="0">
                <a:effectLst/>
                <a:latin typeface="Times New Roman"/>
                <a:ea typeface="Calibri"/>
                <a:cs typeface="Arial"/>
              </a:rPr>
              <a:t>Peripheral Nerve Injury</a:t>
            </a:r>
            <a:endParaRPr lang="en-US" sz="2400" dirty="0">
              <a:ea typeface="Calibri"/>
              <a:cs typeface="Arial"/>
            </a:endParaRPr>
          </a:p>
          <a:p>
            <a:pPr marL="342900" lvl="0" indent="-342900" algn="just" rtl="0">
              <a:lnSpc>
                <a:spcPct val="150000"/>
              </a:lnSpc>
              <a:spcAft>
                <a:spcPts val="600"/>
              </a:spcAft>
              <a:buFont typeface="+mj-lt"/>
              <a:buAutoNum type="arabicPeriod"/>
            </a:pPr>
            <a:r>
              <a:rPr lang="en-US" sz="2400" dirty="0" smtClean="0">
                <a:effectLst/>
                <a:latin typeface="Times New Roman"/>
                <a:ea typeface="Calibri"/>
                <a:cs typeface="Arial"/>
              </a:rPr>
              <a:t>Guttural pouch infections in horses</a:t>
            </a:r>
            <a:endParaRPr lang="en-US" sz="2400" dirty="0">
              <a:ea typeface="Calibri"/>
              <a:cs typeface="Arial"/>
            </a:endParaRPr>
          </a:p>
          <a:p>
            <a:pPr marL="342900" lvl="0" indent="-342900" algn="just" rtl="0">
              <a:lnSpc>
                <a:spcPct val="150000"/>
              </a:lnSpc>
              <a:spcAft>
                <a:spcPts val="600"/>
              </a:spcAft>
              <a:buFont typeface="+mj-lt"/>
              <a:buAutoNum type="arabicPeriod"/>
            </a:pPr>
            <a:r>
              <a:rPr lang="en-US" sz="2400" dirty="0" smtClean="0">
                <a:effectLst/>
                <a:latin typeface="Times New Roman"/>
                <a:ea typeface="Calibri"/>
                <a:cs typeface="Arial"/>
              </a:rPr>
              <a:t> Trauma to the throat region</a:t>
            </a:r>
            <a:endParaRPr lang="en-US" sz="2400" dirty="0">
              <a:ea typeface="Calibri"/>
              <a:cs typeface="Arial"/>
            </a:endParaRPr>
          </a:p>
          <a:p>
            <a:pPr algn="just" rtl="0">
              <a:lnSpc>
                <a:spcPct val="150000"/>
              </a:lnSpc>
              <a:spcAft>
                <a:spcPts val="600"/>
              </a:spcAft>
            </a:pPr>
            <a:r>
              <a:rPr lang="en-US" sz="2400" b="1" dirty="0" smtClean="0">
                <a:effectLst/>
                <a:latin typeface="Times New Roman"/>
                <a:ea typeface="Calibri"/>
                <a:cs typeface="Arial"/>
              </a:rPr>
              <a:t>Secondary to Specific Diseases</a:t>
            </a:r>
            <a:endParaRPr lang="en-US" sz="2400" dirty="0">
              <a:ea typeface="Calibri"/>
              <a:cs typeface="Arial"/>
            </a:endParaRPr>
          </a:p>
          <a:p>
            <a:pPr marL="342900" lvl="0" indent="-342900" algn="just" rtl="0">
              <a:lnSpc>
                <a:spcPct val="150000"/>
              </a:lnSpc>
              <a:spcAft>
                <a:spcPts val="600"/>
              </a:spcAft>
              <a:buFont typeface="+mj-lt"/>
              <a:buAutoNum type="arabicPeriod"/>
            </a:pPr>
            <a:r>
              <a:rPr lang="en-US" sz="2400" dirty="0" smtClean="0">
                <a:effectLst/>
                <a:latin typeface="Times New Roman"/>
                <a:ea typeface="Calibri"/>
                <a:cs typeface="Arial"/>
              </a:rPr>
              <a:t>Rabies and other </a:t>
            </a:r>
            <a:r>
              <a:rPr lang="en-US" sz="2400" dirty="0" err="1" smtClean="0">
                <a:effectLst/>
                <a:latin typeface="Times New Roman"/>
                <a:ea typeface="Calibri"/>
                <a:cs typeface="Arial"/>
              </a:rPr>
              <a:t>encephalitides</a:t>
            </a:r>
            <a:r>
              <a:rPr lang="en-US" sz="2400" dirty="0" smtClean="0">
                <a:effectLst/>
                <a:latin typeface="Times New Roman"/>
                <a:ea typeface="Calibri"/>
                <a:cs typeface="Arial"/>
              </a:rPr>
              <a:t>.</a:t>
            </a:r>
            <a:endParaRPr lang="en-US" sz="2400" dirty="0">
              <a:ea typeface="Calibri"/>
              <a:cs typeface="Arial"/>
            </a:endParaRPr>
          </a:p>
          <a:p>
            <a:pPr marL="342900" lvl="0" indent="-342900" algn="just" rtl="0">
              <a:lnSpc>
                <a:spcPct val="150000"/>
              </a:lnSpc>
              <a:spcAft>
                <a:spcPts val="600"/>
              </a:spcAft>
              <a:buFont typeface="+mj-lt"/>
              <a:buAutoNum type="arabicPeriod"/>
            </a:pPr>
            <a:r>
              <a:rPr lang="en-US" sz="2400" dirty="0" smtClean="0">
                <a:effectLst/>
                <a:latin typeface="Times New Roman"/>
                <a:ea typeface="Calibri"/>
                <a:cs typeface="Arial"/>
              </a:rPr>
              <a:t>Botulism.</a:t>
            </a:r>
            <a:endParaRPr lang="en-US" sz="2400" dirty="0">
              <a:ea typeface="Calibri"/>
              <a:cs typeface="Arial"/>
            </a:endParaRPr>
          </a:p>
          <a:p>
            <a:pPr marL="342900" lvl="0" indent="-342900" algn="just" rtl="0">
              <a:lnSpc>
                <a:spcPct val="150000"/>
              </a:lnSpc>
              <a:spcAft>
                <a:spcPts val="600"/>
              </a:spcAft>
              <a:buFont typeface="+mj-lt"/>
              <a:buAutoNum type="arabicPeriod"/>
            </a:pPr>
            <a:r>
              <a:rPr lang="en-US" sz="2400" dirty="0" smtClean="0">
                <a:effectLst/>
                <a:latin typeface="Times New Roman"/>
                <a:ea typeface="Calibri"/>
                <a:cs typeface="Arial"/>
              </a:rPr>
              <a:t> African horse sickness</a:t>
            </a:r>
            <a:r>
              <a:rPr lang="en-US" sz="2400" b="1" dirty="0" smtClean="0">
                <a:effectLst/>
                <a:latin typeface="Times New Roman"/>
                <a:ea typeface="Calibri"/>
                <a:cs typeface="Arial"/>
              </a:rPr>
              <a:t>.</a:t>
            </a:r>
            <a:endParaRPr lang="en-US" sz="2400" dirty="0">
              <a:ea typeface="Calibri"/>
              <a:cs typeface="Arial"/>
            </a:endParaRPr>
          </a:p>
          <a:p>
            <a:pPr marL="342900" lvl="0" indent="-342900" algn="just" rtl="0">
              <a:lnSpc>
                <a:spcPct val="150000"/>
              </a:lnSpc>
              <a:spcAft>
                <a:spcPts val="600"/>
              </a:spcAft>
              <a:buFont typeface="+mj-lt"/>
              <a:buAutoNum type="arabicPeriod"/>
            </a:pPr>
            <a:r>
              <a:rPr lang="en-US" sz="2400" dirty="0" smtClean="0">
                <a:effectLst/>
                <a:latin typeface="Times New Roman"/>
                <a:ea typeface="Calibri"/>
                <a:cs typeface="Arial"/>
              </a:rPr>
              <a:t> As an idiopathic disease in neonatal foals.</a:t>
            </a:r>
            <a:endParaRPr lang="en-US" sz="2400" dirty="0">
              <a:ea typeface="Calibri"/>
              <a:cs typeface="Arial"/>
            </a:endParaRPr>
          </a:p>
        </p:txBody>
      </p:sp>
    </p:spTree>
    <p:extLst>
      <p:ext uri="{BB962C8B-B14F-4D97-AF65-F5344CB8AC3E}">
        <p14:creationId xmlns:p14="http://schemas.microsoft.com/office/powerpoint/2010/main" val="42514896"/>
      </p:ext>
    </p:extLst>
  </p:cSld>
  <p:clrMapOvr>
    <a:masterClrMapping/>
  </p:clrMapOvr>
  <p:transition spd="slow">
    <p:pull dir="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179512" y="620688"/>
            <a:ext cx="8712968" cy="4124206"/>
          </a:xfrm>
          <a:prstGeom prst="rect">
            <a:avLst/>
          </a:prstGeom>
        </p:spPr>
        <p:txBody>
          <a:bodyPr wrap="square">
            <a:spAutoFit/>
          </a:bodyPr>
          <a:lstStyle/>
          <a:p>
            <a:pPr algn="just" rtl="0">
              <a:lnSpc>
                <a:spcPct val="150000"/>
              </a:lnSpc>
              <a:spcAft>
                <a:spcPts val="600"/>
              </a:spcAft>
            </a:pPr>
            <a:r>
              <a:rPr lang="en-US" sz="2400" b="1" dirty="0" smtClean="0">
                <a:effectLst/>
                <a:latin typeface="Times New Roman"/>
                <a:ea typeface="Calibri"/>
                <a:cs typeface="Arial"/>
              </a:rPr>
              <a:t>PATHOGENESIS</a:t>
            </a:r>
            <a:endParaRPr lang="en-US" sz="2400" dirty="0">
              <a:ea typeface="Calibri"/>
              <a:cs typeface="Arial"/>
            </a:endParaRPr>
          </a:p>
          <a:p>
            <a:pPr algn="just" rtl="0">
              <a:lnSpc>
                <a:spcPct val="150000"/>
              </a:lnSpc>
              <a:spcAft>
                <a:spcPts val="600"/>
              </a:spcAft>
            </a:pPr>
            <a:r>
              <a:rPr lang="en-US" sz="2400" dirty="0" smtClean="0">
                <a:effectLst/>
                <a:latin typeface="Times New Roman"/>
                <a:ea typeface="Calibri"/>
                <a:cs typeface="Arial"/>
              </a:rPr>
              <a:t>Inability to swallow and regurgitation are the major manifestations of the disease. There may be an associated laryngeal paralysis, accompanied by “roaring.” The condition known as </a:t>
            </a:r>
            <a:r>
              <a:rPr lang="en-US" sz="2400" b="1" i="1" dirty="0" smtClean="0">
                <a:effectLst/>
                <a:latin typeface="Times New Roman"/>
                <a:ea typeface="Calibri"/>
                <a:cs typeface="Arial"/>
              </a:rPr>
              <a:t>“cud-dropping”</a:t>
            </a:r>
            <a:r>
              <a:rPr lang="en-US" sz="2400" dirty="0" smtClean="0">
                <a:effectLst/>
                <a:latin typeface="Times New Roman"/>
                <a:ea typeface="Calibri"/>
                <a:cs typeface="Arial"/>
              </a:rPr>
              <a:t> in cattle might be</a:t>
            </a:r>
            <a:endParaRPr lang="en-US" sz="2400" dirty="0">
              <a:ea typeface="Calibri"/>
              <a:cs typeface="Arial"/>
            </a:endParaRPr>
          </a:p>
          <a:p>
            <a:pPr algn="just" rtl="0">
              <a:lnSpc>
                <a:spcPct val="150000"/>
              </a:lnSpc>
              <a:spcAft>
                <a:spcPts val="600"/>
              </a:spcAft>
            </a:pPr>
            <a:r>
              <a:rPr lang="en-US" sz="2400" dirty="0" smtClean="0">
                <a:effectLst/>
                <a:latin typeface="Times New Roman"/>
                <a:ea typeface="Calibri"/>
                <a:cs typeface="Arial"/>
              </a:rPr>
              <a:t>a partial pharyngeal paralysis because there is difficulty in controlling the regurgitated bolus, which is often dropped from the mouth.</a:t>
            </a:r>
            <a:endParaRPr lang="en-US" sz="2400" dirty="0">
              <a:ea typeface="Calibri"/>
              <a:cs typeface="Arial"/>
            </a:endParaRPr>
          </a:p>
        </p:txBody>
      </p:sp>
    </p:spTree>
    <p:extLst>
      <p:ext uri="{BB962C8B-B14F-4D97-AF65-F5344CB8AC3E}">
        <p14:creationId xmlns:p14="http://schemas.microsoft.com/office/powerpoint/2010/main" val="1820327778"/>
      </p:ext>
    </p:extLst>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467544" y="735955"/>
            <a:ext cx="8280920" cy="5326907"/>
          </a:xfrm>
          <a:prstGeom prst="rect">
            <a:avLst/>
          </a:prstGeom>
        </p:spPr>
        <p:txBody>
          <a:bodyPr wrap="square">
            <a:spAutoFit/>
          </a:bodyPr>
          <a:lstStyle/>
          <a:p>
            <a:pPr algn="just" rtl="0">
              <a:lnSpc>
                <a:spcPct val="150000"/>
              </a:lnSpc>
              <a:spcAft>
                <a:spcPts val="600"/>
              </a:spcAft>
            </a:pPr>
            <a:r>
              <a:rPr lang="en-US" sz="2400" b="1" dirty="0" smtClean="0">
                <a:effectLst/>
                <a:latin typeface="Times New Roman"/>
                <a:ea typeface="Calibri"/>
                <a:cs typeface="Arial"/>
              </a:rPr>
              <a:t>CLINICAL FINDINGS</a:t>
            </a:r>
            <a:endParaRPr lang="en-US" sz="2400" dirty="0">
              <a:ea typeface="Calibri"/>
              <a:cs typeface="Arial"/>
            </a:endParaRPr>
          </a:p>
          <a:p>
            <a:pPr marL="342900" lvl="0" indent="-342900" algn="just" rtl="0">
              <a:lnSpc>
                <a:spcPct val="150000"/>
              </a:lnSpc>
              <a:spcAft>
                <a:spcPts val="600"/>
              </a:spcAft>
              <a:buFont typeface="+mj-lt"/>
              <a:buAutoNum type="arabicPeriod"/>
            </a:pPr>
            <a:r>
              <a:rPr lang="en-US" sz="2400" dirty="0" smtClean="0">
                <a:effectLst/>
                <a:latin typeface="Times New Roman"/>
                <a:ea typeface="Calibri"/>
                <a:cs typeface="Arial"/>
              </a:rPr>
              <a:t>The animal is usually hungry but, on </a:t>
            </a:r>
            <a:r>
              <a:rPr lang="en-US" sz="2400" dirty="0" err="1" smtClean="0">
                <a:effectLst/>
                <a:latin typeface="Times New Roman"/>
                <a:ea typeface="Calibri"/>
                <a:cs typeface="Arial"/>
              </a:rPr>
              <a:t>prehension</a:t>
            </a:r>
            <a:r>
              <a:rPr lang="en-US" sz="2400" dirty="0" smtClean="0">
                <a:effectLst/>
                <a:latin typeface="Times New Roman"/>
                <a:ea typeface="Calibri"/>
                <a:cs typeface="Arial"/>
              </a:rPr>
              <a:t> of food or water, attempts at swallowing are followed by dropping of the food from the mouth.</a:t>
            </a:r>
            <a:endParaRPr lang="en-US" sz="2400" dirty="0">
              <a:ea typeface="Calibri"/>
              <a:cs typeface="Arial"/>
            </a:endParaRPr>
          </a:p>
          <a:p>
            <a:pPr marL="342900" lvl="0" indent="-342900" algn="just" rtl="0">
              <a:lnSpc>
                <a:spcPct val="150000"/>
              </a:lnSpc>
              <a:spcAft>
                <a:spcPts val="600"/>
              </a:spcAft>
              <a:buFont typeface="+mj-lt"/>
              <a:buAutoNum type="arabicPeriod"/>
            </a:pPr>
            <a:r>
              <a:rPr lang="en-US" sz="2400" dirty="0" smtClean="0">
                <a:effectLst/>
                <a:latin typeface="Times New Roman"/>
                <a:ea typeface="Calibri"/>
                <a:cs typeface="Arial"/>
              </a:rPr>
              <a:t> coughing, and the expulsion of food or regurgitation through the nostrils. </a:t>
            </a:r>
            <a:endParaRPr lang="en-US" sz="2400" dirty="0">
              <a:ea typeface="Calibri"/>
              <a:cs typeface="Arial"/>
            </a:endParaRPr>
          </a:p>
          <a:p>
            <a:pPr marL="342900" lvl="0" indent="-342900" algn="just" rtl="0">
              <a:lnSpc>
                <a:spcPct val="150000"/>
              </a:lnSpc>
              <a:spcAft>
                <a:spcPts val="600"/>
              </a:spcAft>
              <a:buFont typeface="+mj-lt"/>
              <a:buAutoNum type="arabicPeriod"/>
            </a:pPr>
            <a:r>
              <a:rPr lang="en-US" sz="2400" dirty="0" smtClean="0">
                <a:effectLst/>
                <a:latin typeface="Times New Roman"/>
                <a:ea typeface="Calibri"/>
                <a:cs typeface="Arial"/>
              </a:rPr>
              <a:t>Salivation occurs constantly and swallowing cannot be stimulated by external compression of the pharynx. </a:t>
            </a:r>
            <a:endParaRPr lang="en-US" sz="2400" dirty="0">
              <a:ea typeface="Calibri"/>
              <a:cs typeface="Arial"/>
            </a:endParaRPr>
          </a:p>
          <a:p>
            <a:pPr marL="342900" lvl="0" indent="-342900" algn="just" rtl="0">
              <a:lnSpc>
                <a:spcPct val="150000"/>
              </a:lnSpc>
              <a:spcAft>
                <a:spcPts val="600"/>
              </a:spcAft>
              <a:buFont typeface="+mj-lt"/>
              <a:buAutoNum type="arabicPeriod"/>
            </a:pPr>
            <a:r>
              <a:rPr lang="en-US" sz="2400" dirty="0" smtClean="0">
                <a:effectLst/>
                <a:latin typeface="Times New Roman"/>
                <a:ea typeface="Calibri"/>
                <a:cs typeface="Arial"/>
              </a:rPr>
              <a:t>There is rapid loss of condition and dehydration. </a:t>
            </a:r>
            <a:endParaRPr lang="en-US" sz="2400" dirty="0">
              <a:ea typeface="Calibri"/>
              <a:cs typeface="Arial"/>
            </a:endParaRPr>
          </a:p>
        </p:txBody>
      </p:sp>
    </p:spTree>
    <p:extLst>
      <p:ext uri="{BB962C8B-B14F-4D97-AF65-F5344CB8AC3E}">
        <p14:creationId xmlns:p14="http://schemas.microsoft.com/office/powerpoint/2010/main" val="2429601634"/>
      </p:ext>
    </p:extLst>
  </p:cSld>
  <p:clrMapOvr>
    <a:masterClrMapping/>
  </p:clrMapOvr>
  <p:transition spd="slow">
    <p:pull dir="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251520" y="548680"/>
            <a:ext cx="8568952" cy="4124206"/>
          </a:xfrm>
          <a:prstGeom prst="rect">
            <a:avLst/>
          </a:prstGeom>
        </p:spPr>
        <p:txBody>
          <a:bodyPr wrap="square">
            <a:spAutoFit/>
          </a:bodyPr>
          <a:lstStyle/>
          <a:p>
            <a:pPr lvl="0" algn="just" rtl="0">
              <a:lnSpc>
                <a:spcPct val="150000"/>
              </a:lnSpc>
              <a:spcAft>
                <a:spcPts val="600"/>
              </a:spcAft>
            </a:pPr>
            <a:r>
              <a:rPr lang="en-US" sz="2400" dirty="0" smtClean="0">
                <a:effectLst/>
                <a:latin typeface="Times New Roman"/>
                <a:ea typeface="Calibri"/>
                <a:cs typeface="Arial"/>
              </a:rPr>
              <a:t>5- Pneumonia may follow aspiration of food material into the lungs and produces loud gurgling sounds on auscultation.</a:t>
            </a:r>
            <a:endParaRPr lang="en-US" sz="2400" dirty="0">
              <a:ea typeface="Calibri"/>
              <a:cs typeface="Arial"/>
            </a:endParaRPr>
          </a:p>
          <a:p>
            <a:pPr lvl="0" algn="just" rtl="0">
              <a:lnSpc>
                <a:spcPct val="150000"/>
              </a:lnSpc>
              <a:spcAft>
                <a:spcPts val="600"/>
              </a:spcAft>
            </a:pPr>
            <a:r>
              <a:rPr lang="en-US" sz="2400" dirty="0" smtClean="0">
                <a:effectLst/>
                <a:latin typeface="Times New Roman"/>
                <a:ea typeface="Calibri"/>
                <a:cs typeface="Arial"/>
              </a:rPr>
              <a:t>6- In </a:t>
            </a:r>
            <a:r>
              <a:rPr lang="en-US" sz="2400" b="1" i="1" dirty="0" smtClean="0">
                <a:effectLst/>
                <a:latin typeface="Times New Roman"/>
                <a:ea typeface="Calibri"/>
                <a:cs typeface="Arial"/>
              </a:rPr>
              <a:t>cud-dropping</a:t>
            </a:r>
            <a:r>
              <a:rPr lang="en-US" sz="2400" dirty="0" smtClean="0">
                <a:effectLst/>
                <a:latin typeface="Times New Roman"/>
                <a:ea typeface="Calibri"/>
                <a:cs typeface="Arial"/>
              </a:rPr>
              <a:t> in cattle, the animals are normal except that regurgitated boluses are dropped from the mouth, usually in the form of flattened disks of fibrous food material.</a:t>
            </a:r>
            <a:endParaRPr lang="en-US" sz="2400" dirty="0">
              <a:ea typeface="Calibri"/>
              <a:cs typeface="Arial"/>
            </a:endParaRPr>
          </a:p>
          <a:p>
            <a:pPr lvl="0" algn="just" rtl="0">
              <a:lnSpc>
                <a:spcPct val="150000"/>
              </a:lnSpc>
              <a:spcAft>
                <a:spcPts val="600"/>
              </a:spcAft>
            </a:pPr>
            <a:r>
              <a:rPr lang="en-US" sz="2400" dirty="0" smtClean="0">
                <a:effectLst/>
                <a:latin typeface="Times New Roman"/>
                <a:ea typeface="Calibri"/>
                <a:cs typeface="Arial"/>
              </a:rPr>
              <a:t>7- Pharyngeal dysfunction in neonatal foals is characterized by the inability to nurse with discharge of milk from the nares.</a:t>
            </a:r>
            <a:endParaRPr lang="en-US" sz="2400" dirty="0">
              <a:ea typeface="Calibri"/>
              <a:cs typeface="Arial"/>
            </a:endParaRPr>
          </a:p>
        </p:txBody>
      </p:sp>
    </p:spTree>
    <p:extLst>
      <p:ext uri="{BB962C8B-B14F-4D97-AF65-F5344CB8AC3E}">
        <p14:creationId xmlns:p14="http://schemas.microsoft.com/office/powerpoint/2010/main" val="3289391029"/>
      </p:ext>
    </p:extLst>
  </p:cSld>
  <p:clrMapOvr>
    <a:masterClrMapping/>
  </p:clrMapOvr>
  <mc:AlternateContent xmlns:mc="http://schemas.openxmlformats.org/markup-compatibility/2006">
    <mc:Choice xmlns:p14="http://schemas.microsoft.com/office/powerpoint/2010/main" Requires="p14">
      <p:transition spd="slow" p14:dur="3900">
        <p14:glitter dir="r"/>
      </p:transition>
    </mc:Choice>
    <mc:Fallback>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323528" y="332656"/>
            <a:ext cx="8568952" cy="6357959"/>
          </a:xfrm>
          <a:prstGeom prst="rect">
            <a:avLst/>
          </a:prstGeom>
        </p:spPr>
        <p:txBody>
          <a:bodyPr wrap="square">
            <a:spAutoFit/>
          </a:bodyPr>
          <a:lstStyle/>
          <a:p>
            <a:pPr algn="just" rtl="0">
              <a:lnSpc>
                <a:spcPct val="150000"/>
              </a:lnSpc>
              <a:spcAft>
                <a:spcPts val="600"/>
              </a:spcAft>
            </a:pPr>
            <a:r>
              <a:rPr lang="en-US" sz="2400" b="1" dirty="0" smtClean="0">
                <a:effectLst/>
                <a:latin typeface="Times New Roman"/>
                <a:ea typeface="Calibri"/>
                <a:cs typeface="Arial"/>
              </a:rPr>
              <a:t>DIFFERENTIAL DIAGNOSIS</a:t>
            </a:r>
            <a:endParaRPr lang="en-US" sz="2400" dirty="0">
              <a:ea typeface="Calibri"/>
              <a:cs typeface="Arial"/>
            </a:endParaRPr>
          </a:p>
          <a:p>
            <a:pPr marL="342900" lvl="0" indent="-342900" algn="just" rtl="0">
              <a:lnSpc>
                <a:spcPct val="150000"/>
              </a:lnSpc>
              <a:spcAft>
                <a:spcPts val="600"/>
              </a:spcAft>
              <a:buFont typeface="+mj-lt"/>
              <a:buAutoNum type="arabicPeriod"/>
            </a:pPr>
            <a:r>
              <a:rPr lang="en-US" sz="2400" dirty="0" smtClean="0">
                <a:effectLst/>
                <a:latin typeface="Times New Roman"/>
                <a:ea typeface="Calibri"/>
                <a:cs typeface="Arial"/>
              </a:rPr>
              <a:t>In all species, often the first clinical impression is the presence of a foreign body in the mouth or pharynx, and this can only be determined by physical examination.</a:t>
            </a:r>
            <a:endParaRPr lang="en-US" sz="2400" dirty="0">
              <a:ea typeface="Calibri"/>
              <a:cs typeface="Arial"/>
            </a:endParaRPr>
          </a:p>
          <a:p>
            <a:pPr marL="342900" lvl="0" indent="-342900" algn="just" rtl="0">
              <a:lnSpc>
                <a:spcPct val="150000"/>
              </a:lnSpc>
              <a:spcAft>
                <a:spcPts val="600"/>
              </a:spcAft>
              <a:buFont typeface="+mj-lt"/>
              <a:buAutoNum type="arabicPeriod"/>
            </a:pPr>
            <a:r>
              <a:rPr lang="en-US" sz="2400" dirty="0" smtClean="0">
                <a:effectLst/>
                <a:latin typeface="Times New Roman"/>
                <a:ea typeface="Calibri"/>
                <a:cs typeface="Arial"/>
              </a:rPr>
              <a:t>Pharyngeal paralysis is a typical sign in rabies and botulism, but there are other clinical findings that suggest the presence of these diseases.</a:t>
            </a:r>
            <a:endParaRPr lang="en-US" sz="2400" dirty="0">
              <a:ea typeface="Calibri"/>
              <a:cs typeface="Arial"/>
            </a:endParaRPr>
          </a:p>
          <a:p>
            <a:pPr marL="342900" lvl="0" indent="-342900" algn="just" rtl="0">
              <a:lnSpc>
                <a:spcPct val="150000"/>
              </a:lnSpc>
              <a:spcAft>
                <a:spcPts val="600"/>
              </a:spcAft>
              <a:buFont typeface="+mj-lt"/>
              <a:buAutoNum type="arabicPeriod"/>
            </a:pPr>
            <a:r>
              <a:rPr lang="en-US" sz="2400" dirty="0" smtClean="0">
                <a:effectLst/>
                <a:latin typeface="Times New Roman"/>
                <a:ea typeface="Calibri"/>
                <a:cs typeface="Arial"/>
              </a:rPr>
              <a:t>Neonatal dysphagia in foals results from cleft palate or soft palate masses, esophageal disease including </a:t>
            </a:r>
            <a:r>
              <a:rPr lang="en-US" sz="2400" dirty="0" err="1" smtClean="0">
                <a:effectLst/>
                <a:latin typeface="Times New Roman"/>
                <a:ea typeface="Calibri"/>
                <a:cs typeface="Arial"/>
              </a:rPr>
              <a:t>megaesophagus</a:t>
            </a:r>
            <a:r>
              <a:rPr lang="en-US" sz="2400" dirty="0" smtClean="0">
                <a:effectLst/>
                <a:latin typeface="Times New Roman"/>
                <a:ea typeface="Calibri"/>
                <a:cs typeface="Arial"/>
              </a:rPr>
              <a:t> or esophageal stricture, or primary muscle or central neurological disease, including hyperkalemic periodic paralysis.</a:t>
            </a:r>
            <a:endParaRPr lang="en-US" sz="2400" dirty="0">
              <a:ea typeface="Calibri"/>
              <a:cs typeface="Arial"/>
            </a:endParaRPr>
          </a:p>
        </p:txBody>
      </p:sp>
    </p:spTree>
    <p:extLst>
      <p:ext uri="{BB962C8B-B14F-4D97-AF65-F5344CB8AC3E}">
        <p14:creationId xmlns:p14="http://schemas.microsoft.com/office/powerpoint/2010/main" val="420544191"/>
      </p:ext>
    </p:extLst>
  </p:cSld>
  <p:clrMapOvr>
    <a:masterClrMapping/>
  </p:clrMapOvr>
  <mc:AlternateContent xmlns:mc="http://schemas.openxmlformats.org/markup-compatibility/2006">
    <mc:Choice xmlns:p14="http://schemas.microsoft.com/office/powerpoint/2010/main" Requires="p14">
      <p:transition spd="slow" p14:dur="1400">
        <p14:ripple/>
      </p:transition>
    </mc:Choice>
    <mc:Fallback>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179512" y="332656"/>
            <a:ext cx="8568952" cy="5863144"/>
          </a:xfrm>
          <a:prstGeom prst="rect">
            <a:avLst/>
          </a:prstGeom>
        </p:spPr>
        <p:txBody>
          <a:bodyPr wrap="square">
            <a:spAutoFit/>
          </a:bodyPr>
          <a:lstStyle/>
          <a:p>
            <a:pPr lvl="0" algn="just" rtl="0">
              <a:lnSpc>
                <a:spcPct val="150000"/>
              </a:lnSpc>
              <a:spcAft>
                <a:spcPts val="600"/>
              </a:spcAft>
            </a:pPr>
            <a:r>
              <a:rPr lang="en-US" sz="2400" dirty="0" smtClean="0">
                <a:effectLst/>
                <a:latin typeface="Times New Roman"/>
                <a:ea typeface="Calibri"/>
                <a:cs typeface="Arial"/>
              </a:rPr>
              <a:t>4- Absence of pain and respiratory obstruction are usually sufficient evidence to eliminate the possibility of pharyngitis or pharyngeal obstruction. </a:t>
            </a:r>
            <a:endParaRPr lang="en-US" sz="2400" dirty="0">
              <a:ea typeface="Calibri"/>
              <a:cs typeface="Arial"/>
            </a:endParaRPr>
          </a:p>
          <a:p>
            <a:pPr lvl="0" algn="just" rtl="0">
              <a:lnSpc>
                <a:spcPct val="150000"/>
              </a:lnSpc>
              <a:spcAft>
                <a:spcPts val="600"/>
              </a:spcAft>
            </a:pPr>
            <a:r>
              <a:rPr lang="en-US" sz="2400" dirty="0" smtClean="0">
                <a:effectLst/>
                <a:latin typeface="Times New Roman"/>
                <a:ea typeface="Calibri"/>
                <a:cs typeface="Arial"/>
              </a:rPr>
              <a:t>5- Endoscopic examination of the guttural pouch is a useful diagnostic aid in the horse.</a:t>
            </a:r>
            <a:endParaRPr lang="en-US" sz="2400" dirty="0">
              <a:ea typeface="Calibri"/>
              <a:cs typeface="Arial"/>
            </a:endParaRPr>
          </a:p>
          <a:p>
            <a:pPr algn="just" rtl="0">
              <a:lnSpc>
                <a:spcPct val="150000"/>
              </a:lnSpc>
              <a:spcAft>
                <a:spcPts val="600"/>
              </a:spcAft>
            </a:pPr>
            <a:r>
              <a:rPr lang="en-US" sz="2400" b="1" dirty="0" smtClean="0">
                <a:effectLst/>
                <a:latin typeface="Times New Roman"/>
                <a:ea typeface="Calibri"/>
                <a:cs typeface="Arial"/>
              </a:rPr>
              <a:t>TREATMENT</a:t>
            </a:r>
            <a:endParaRPr lang="en-US" sz="2400" dirty="0">
              <a:ea typeface="Calibri"/>
              <a:cs typeface="Arial"/>
            </a:endParaRPr>
          </a:p>
          <a:p>
            <a:pPr algn="just" rtl="0">
              <a:lnSpc>
                <a:spcPct val="150000"/>
              </a:lnSpc>
              <a:spcAft>
                <a:spcPts val="600"/>
              </a:spcAft>
            </a:pPr>
            <a:r>
              <a:rPr lang="en-US" sz="2400" dirty="0" smtClean="0">
                <a:effectLst/>
                <a:latin typeface="Times New Roman"/>
                <a:ea typeface="Calibri"/>
                <a:cs typeface="Arial"/>
              </a:rPr>
              <a:t>Treatment is supportive in most cases in addition to management of any inciting disease, such as guttural pouch infection. Feeding by nasogastric tube allows for recovery of the ability to swallow in most (&gt;90%)</a:t>
            </a:r>
            <a:r>
              <a:rPr lang="en-US" sz="2400" dirty="0" smtClean="0">
                <a:ea typeface="Calibri"/>
                <a:cs typeface="Arial"/>
              </a:rPr>
              <a:t> </a:t>
            </a:r>
            <a:r>
              <a:rPr lang="en-US" sz="2400" dirty="0" smtClean="0">
                <a:effectLst/>
                <a:latin typeface="Times New Roman"/>
                <a:ea typeface="Calibri"/>
                <a:cs typeface="Arial"/>
              </a:rPr>
              <a:t>affected foals in 7 to 10 days.</a:t>
            </a:r>
            <a:endParaRPr lang="en-US" sz="2400" dirty="0">
              <a:ea typeface="Calibri"/>
              <a:cs typeface="Arial"/>
            </a:endParaRPr>
          </a:p>
        </p:txBody>
      </p:sp>
    </p:spTree>
    <p:extLst>
      <p:ext uri="{BB962C8B-B14F-4D97-AF65-F5344CB8AC3E}">
        <p14:creationId xmlns:p14="http://schemas.microsoft.com/office/powerpoint/2010/main" val="3681305714"/>
      </p:ext>
    </p:extLst>
  </p:cSld>
  <p:clrMapOvr>
    <a:masterClrMapping/>
  </p:clrMapOvr>
  <mc:AlternateContent xmlns:mc="http://schemas.openxmlformats.org/markup-compatibility/2006">
    <mc:Choice xmlns:p14="http://schemas.microsoft.com/office/powerpoint/2010/main" Requires="p14">
      <p:transition spd="slow" p14:dur="3000">
        <p14:shred/>
      </p:transition>
    </mc:Choice>
    <mc:Fallback>
      <p:transitio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107504" y="404664"/>
            <a:ext cx="8856984" cy="6017032"/>
          </a:xfrm>
          <a:prstGeom prst="rect">
            <a:avLst/>
          </a:prstGeom>
        </p:spPr>
        <p:txBody>
          <a:bodyPr wrap="square">
            <a:spAutoFit/>
          </a:bodyPr>
          <a:lstStyle/>
          <a:p>
            <a:pPr algn="just" rtl="0">
              <a:lnSpc>
                <a:spcPct val="150000"/>
              </a:lnSpc>
              <a:spcAft>
                <a:spcPts val="600"/>
              </a:spcAft>
            </a:pPr>
            <a:r>
              <a:rPr lang="en-US" sz="2400" b="1" dirty="0" smtClean="0">
                <a:effectLst/>
                <a:latin typeface="Times New Roman"/>
                <a:ea typeface="Calibri"/>
                <a:cs typeface="Arial"/>
              </a:rPr>
              <a:t>ESOPHAGITIS</a:t>
            </a:r>
            <a:endParaRPr lang="en-US" sz="2400" dirty="0">
              <a:ea typeface="Calibri"/>
              <a:cs typeface="Arial"/>
            </a:endParaRPr>
          </a:p>
          <a:p>
            <a:pPr algn="just" rtl="0">
              <a:lnSpc>
                <a:spcPct val="150000"/>
              </a:lnSpc>
              <a:spcAft>
                <a:spcPts val="600"/>
              </a:spcAft>
            </a:pPr>
            <a:r>
              <a:rPr lang="en-US" sz="2400" dirty="0" smtClean="0">
                <a:effectLst/>
                <a:latin typeface="Times New Roman"/>
                <a:ea typeface="Calibri"/>
                <a:cs typeface="Arial"/>
              </a:rPr>
              <a:t>Inflammation of the esophagus is accompanied initially by clinical findings of spasm and obstruction, pain on swallowing and palpation, and regurgitation of bloodstained slimy material.</a:t>
            </a:r>
            <a:endParaRPr lang="en-US" sz="2400" dirty="0">
              <a:ea typeface="Calibri"/>
              <a:cs typeface="Arial"/>
            </a:endParaRPr>
          </a:p>
          <a:p>
            <a:pPr algn="just" rtl="0">
              <a:lnSpc>
                <a:spcPct val="150000"/>
              </a:lnSpc>
              <a:spcAft>
                <a:spcPts val="600"/>
              </a:spcAft>
            </a:pPr>
            <a:r>
              <a:rPr lang="en-US" sz="2400" b="1" dirty="0" smtClean="0">
                <a:effectLst/>
                <a:latin typeface="Times New Roman"/>
                <a:ea typeface="Calibri"/>
                <a:cs typeface="Arial"/>
              </a:rPr>
              <a:t>ETIOLOGY</a:t>
            </a:r>
            <a:endParaRPr lang="en-US" sz="2400" dirty="0">
              <a:ea typeface="Calibri"/>
              <a:cs typeface="Arial"/>
            </a:endParaRPr>
          </a:p>
          <a:p>
            <a:pPr algn="just" rtl="0">
              <a:lnSpc>
                <a:spcPct val="150000"/>
              </a:lnSpc>
              <a:spcAft>
                <a:spcPts val="600"/>
              </a:spcAft>
            </a:pPr>
            <a:r>
              <a:rPr lang="en-US" sz="2400" b="1" dirty="0" smtClean="0">
                <a:effectLst/>
                <a:latin typeface="Times New Roman"/>
                <a:ea typeface="Calibri"/>
                <a:cs typeface="Arial"/>
              </a:rPr>
              <a:t>Primary esophagitis caused by</a:t>
            </a:r>
            <a:r>
              <a:rPr lang="en-US" sz="2400" dirty="0" smtClean="0">
                <a:effectLst/>
                <a:latin typeface="Times New Roman"/>
                <a:ea typeface="Calibri"/>
                <a:cs typeface="Arial"/>
              </a:rPr>
              <a:t> </a:t>
            </a:r>
            <a:endParaRPr lang="en-US" sz="2400" dirty="0">
              <a:ea typeface="Calibri"/>
              <a:cs typeface="Arial"/>
            </a:endParaRPr>
          </a:p>
          <a:p>
            <a:pPr marL="342900" lvl="0" indent="-342900" algn="just" rtl="0">
              <a:lnSpc>
                <a:spcPct val="150000"/>
              </a:lnSpc>
              <a:spcAft>
                <a:spcPts val="600"/>
              </a:spcAft>
              <a:buFont typeface="+mj-lt"/>
              <a:buAutoNum type="arabicPeriod"/>
            </a:pPr>
            <a:r>
              <a:rPr lang="en-US" sz="2400" dirty="0" smtClean="0">
                <a:effectLst/>
                <a:latin typeface="Times New Roman"/>
                <a:ea typeface="Calibri"/>
                <a:cs typeface="Arial"/>
              </a:rPr>
              <a:t>the ingestion of chemical or physical irritants is usually accompanied by stomatitis and pharyngitis.</a:t>
            </a:r>
            <a:endParaRPr lang="en-US" sz="2400" dirty="0">
              <a:ea typeface="Calibri"/>
              <a:cs typeface="Arial"/>
            </a:endParaRPr>
          </a:p>
          <a:p>
            <a:pPr marL="342900" lvl="0" indent="-342900" algn="just" rtl="0">
              <a:lnSpc>
                <a:spcPct val="150000"/>
              </a:lnSpc>
              <a:spcAft>
                <a:spcPts val="600"/>
              </a:spcAft>
              <a:buFont typeface="+mj-lt"/>
              <a:buAutoNum type="arabicPeriod"/>
            </a:pPr>
            <a:r>
              <a:rPr lang="en-US" sz="2400" dirty="0" smtClean="0">
                <a:effectLst/>
                <a:latin typeface="Times New Roman"/>
                <a:ea typeface="Calibri"/>
                <a:cs typeface="Arial"/>
              </a:rPr>
              <a:t>Laceration of the mucosa by a foreign body or complications of nasogastric intubation can occur.</a:t>
            </a:r>
            <a:endParaRPr lang="en-US" sz="2400" dirty="0">
              <a:ea typeface="Calibri"/>
              <a:cs typeface="Arial"/>
            </a:endParaRPr>
          </a:p>
        </p:txBody>
      </p:sp>
    </p:spTree>
    <p:extLst>
      <p:ext uri="{BB962C8B-B14F-4D97-AF65-F5344CB8AC3E}">
        <p14:creationId xmlns:p14="http://schemas.microsoft.com/office/powerpoint/2010/main" val="3399682510"/>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حضري">
  <a:themeElements>
    <a:clrScheme name="حضري">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حضري">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eorgia"/>
        <a:ea typeface=""/>
        <a:cs typeface=""/>
        <a:font script="Jpan" typeface="HG明朝B"/>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حضري">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Urban</Template>
  <TotalTime>44</TotalTime>
  <Words>874</Words>
  <Application>Microsoft Office PowerPoint</Application>
  <PresentationFormat>عرض على الشاشة (3:4)‏</PresentationFormat>
  <Paragraphs>62</Paragraphs>
  <Slides>14</Slides>
  <Notes>0</Notes>
  <HiddenSlides>0</HiddenSlides>
  <MMClips>0</MMClips>
  <ScaleCrop>false</ScaleCrop>
  <HeadingPairs>
    <vt:vector size="4" baseType="variant">
      <vt:variant>
        <vt:lpstr>نسق</vt:lpstr>
      </vt:variant>
      <vt:variant>
        <vt:i4>1</vt:i4>
      </vt:variant>
      <vt:variant>
        <vt:lpstr>عناوين الشرائح</vt:lpstr>
      </vt:variant>
      <vt:variant>
        <vt:i4>14</vt:i4>
      </vt:variant>
    </vt:vector>
  </HeadingPairs>
  <TitlesOfParts>
    <vt:vector size="15" baseType="lpstr">
      <vt:lpstr>حضري</vt:lpstr>
      <vt:lpstr>PHARYNGEAL PARALYSIS</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vector>
  </TitlesOfParts>
  <Company>Enjoy My Fine Releases.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PHARYNGEAL OBSTRUCTION</dc:title>
  <dc:creator>ALI SAHIUNY</dc:creator>
  <cp:lastModifiedBy>ALI SAHIUNY</cp:lastModifiedBy>
  <cp:revision>5</cp:revision>
  <dcterms:created xsi:type="dcterms:W3CDTF">2018-12-11T19:06:24Z</dcterms:created>
  <dcterms:modified xsi:type="dcterms:W3CDTF">2018-12-12T19:13:06Z</dcterms:modified>
</cp:coreProperties>
</file>